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  <p:sldMasterId id="2147483660" r:id="rId3"/>
    <p:sldMasterId id="2147483720" r:id="rId4"/>
  </p:sldMasterIdLst>
  <p:notesMasterIdLst>
    <p:notesMasterId r:id="rId17"/>
  </p:notesMasterIdLst>
  <p:handoutMasterIdLst>
    <p:handoutMasterId r:id="rId18"/>
  </p:handoutMasterIdLst>
  <p:sldIdLst>
    <p:sldId id="398" r:id="rId5"/>
    <p:sldId id="431" r:id="rId6"/>
    <p:sldId id="440" r:id="rId7"/>
    <p:sldId id="449" r:id="rId8"/>
    <p:sldId id="453" r:id="rId9"/>
    <p:sldId id="421" r:id="rId10"/>
    <p:sldId id="443" r:id="rId11"/>
    <p:sldId id="451" r:id="rId12"/>
    <p:sldId id="441" r:id="rId13"/>
    <p:sldId id="450" r:id="rId14"/>
    <p:sldId id="442" r:id="rId15"/>
    <p:sldId id="452" r:id="rId16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ierre Concialdi" initials="PC" lastIdx="2" clrIdx="0"/>
  <p:cmAuthor id="1" name="LELIEVRE, Michèle (DREES/DIRECTION/ONPES)" initials="LM(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3258" autoAdjust="0"/>
  </p:normalViewPr>
  <p:slideViewPr>
    <p:cSldViewPr>
      <p:cViewPr varScale="1">
        <p:scale>
          <a:sx n="76" d="100"/>
          <a:sy n="76" d="100"/>
        </p:scale>
        <p:origin x="-108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9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214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anthony.dasilva\Documents\Fracture%20num&#233;rique\ConnexionInternet2016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anthony.dasilva\Documents\Fracture%20num&#233;rique\ConnexionInternet2016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anthony.dasilva\Documents\Fracture%20num&#233;rique\ConnexionInternet2016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anthony.dasilva\Documents\Fracture%20num&#233;rique\ConnexionInternet2016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anthony.dasilva\Documents\Fracture%20num&#233;rique\ConnexionInternet2016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anthony.dasilva\Documents\Fracture%20num&#233;rique\ConnexionInternet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200" b="1" dirty="0" smtClean="0"/>
              <a:t>Répartition de l’accès à Internet selon le niveau </a:t>
            </a:r>
            <a:r>
              <a:rPr lang="fr-FR" sz="1200" b="1" dirty="0"/>
              <a:t>de vie</a:t>
            </a:r>
          </a:p>
        </c:rich>
      </c:tx>
      <c:layout>
        <c:manualLayout>
          <c:xMode val="edge"/>
          <c:yMode val="edge"/>
          <c:x val="0.1677433357838162"/>
          <c:y val="4.39136650331107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7122703412073491E-2"/>
          <c:y val="0.15782407407407409"/>
          <c:w val="0.87232174103237092"/>
          <c:h val="0.564127661125692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'Niveau de vie et âge'!$C$9</c:f>
              <c:strCache>
                <c:ptCount val="1"/>
                <c:pt idx="0">
                  <c:v>Oui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'Niveau de vie et âge'!$B$10:$B$12</c:f>
              <c:strCache>
                <c:ptCount val="3"/>
                <c:pt idx="0">
                  <c:v>Ménages aisés</c:v>
                </c:pt>
                <c:pt idx="1">
                  <c:v>Ménages modestes</c:v>
                </c:pt>
                <c:pt idx="2">
                  <c:v>Ménages pauvres</c:v>
                </c:pt>
              </c:strCache>
            </c:strRef>
          </c:cat>
          <c:val>
            <c:numRef>
              <c:f>'Niveau de vie et âge'!$C$10:$C$12</c:f>
              <c:numCache>
                <c:formatCode>0%</c:formatCode>
                <c:ptCount val="3"/>
                <c:pt idx="0">
                  <c:v>0.92230000000000001</c:v>
                </c:pt>
                <c:pt idx="1">
                  <c:v>0.80010000000000003</c:v>
                </c:pt>
                <c:pt idx="2">
                  <c:v>0.79320000000000002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FFB-4545-9B6F-90D3D3142B62}"/>
            </c:ext>
          </c:extLst>
        </c:ser>
        <c:ser>
          <c:idx val="1"/>
          <c:order val="1"/>
          <c:tx>
            <c:strRef>
              <c:f>'Niveau de vie et âge'!$D$9</c:f>
              <c:strCache>
                <c:ptCount val="1"/>
                <c:pt idx="0">
                  <c:v>Non, parce que vous n'en avez pas les moyens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'Niveau de vie et âge'!$B$10:$B$12</c:f>
              <c:strCache>
                <c:ptCount val="3"/>
                <c:pt idx="0">
                  <c:v>Ménages aisés</c:v>
                </c:pt>
                <c:pt idx="1">
                  <c:v>Ménages modestes</c:v>
                </c:pt>
                <c:pt idx="2">
                  <c:v>Ménages pauvres</c:v>
                </c:pt>
              </c:strCache>
            </c:strRef>
          </c:cat>
          <c:val>
            <c:numRef>
              <c:f>'Niveau de vie et âge'!$D$10:$D$12</c:f>
              <c:numCache>
                <c:formatCode>0%</c:formatCode>
                <c:ptCount val="3"/>
                <c:pt idx="0">
                  <c:v>8.5000000000000006E-3</c:v>
                </c:pt>
                <c:pt idx="1">
                  <c:v>4.02E-2</c:v>
                </c:pt>
                <c:pt idx="2">
                  <c:v>7.9299999999999995E-2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FFB-4545-9B6F-90D3D3142B62}"/>
            </c:ext>
          </c:extLst>
        </c:ser>
        <c:ser>
          <c:idx val="2"/>
          <c:order val="2"/>
          <c:tx>
            <c:strRef>
              <c:f>'Niveau de vie et âge'!$E$9</c:f>
              <c:strCache>
                <c:ptCount val="1"/>
                <c:pt idx="0">
                  <c:v>Non, pour d'autres raisons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'Niveau de vie et âge'!$B$10:$B$12</c:f>
              <c:strCache>
                <c:ptCount val="3"/>
                <c:pt idx="0">
                  <c:v>Ménages aisés</c:v>
                </c:pt>
                <c:pt idx="1">
                  <c:v>Ménages modestes</c:v>
                </c:pt>
                <c:pt idx="2">
                  <c:v>Ménages pauvres</c:v>
                </c:pt>
              </c:strCache>
            </c:strRef>
          </c:cat>
          <c:val>
            <c:numRef>
              <c:f>'Niveau de vie et âge'!$E$10:$E$12</c:f>
              <c:numCache>
                <c:formatCode>0%</c:formatCode>
                <c:ptCount val="3"/>
                <c:pt idx="0">
                  <c:v>6.9199999999999998E-2</c:v>
                </c:pt>
                <c:pt idx="1">
                  <c:v>0.15970000000000001</c:v>
                </c:pt>
                <c:pt idx="2">
                  <c:v>0.1275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FFB-4545-9B6F-90D3D3142B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293504"/>
        <c:axId val="82295040"/>
      </c:barChart>
      <c:catAx>
        <c:axId val="8229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2295040"/>
        <c:crosses val="autoZero"/>
        <c:auto val="1"/>
        <c:lblAlgn val="ctr"/>
        <c:lblOffset val="100"/>
        <c:noMultiLvlLbl val="0"/>
      </c:catAx>
      <c:valAx>
        <c:axId val="8229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2293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5902920242349"/>
          <c:y val="0.75869002843689837"/>
          <c:w val="0.80570353637306524"/>
          <c:h val="0.119320410139822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 dirty="0"/>
              <a:t>Répartition </a:t>
            </a:r>
            <a:r>
              <a:rPr lang="fr-FR" b="1" dirty="0" smtClean="0"/>
              <a:t>des personnes ayant accès</a:t>
            </a:r>
            <a:r>
              <a:rPr lang="fr-FR" b="1" baseline="0" dirty="0" smtClean="0"/>
              <a:t> ou non à Internet </a:t>
            </a:r>
            <a:r>
              <a:rPr lang="fr-FR" b="1" dirty="0" smtClean="0"/>
              <a:t>par classes d'âges</a:t>
            </a:r>
            <a:endParaRPr lang="fr-FR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'Niveau de vie et âge'!$M$9</c:f>
              <c:strCache>
                <c:ptCount val="1"/>
                <c:pt idx="0">
                  <c:v>Oui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'Niveau de vie et âge'!$L$10:$L$13</c:f>
              <c:strCache>
                <c:ptCount val="4"/>
                <c:pt idx="0">
                  <c:v>Moins de 25 ans</c:v>
                </c:pt>
                <c:pt idx="1">
                  <c:v>25-44 ans</c:v>
                </c:pt>
                <c:pt idx="2">
                  <c:v>45-64 ans</c:v>
                </c:pt>
                <c:pt idx="3">
                  <c:v>Plus de 65 ans</c:v>
                </c:pt>
              </c:strCache>
            </c:strRef>
          </c:cat>
          <c:val>
            <c:numRef>
              <c:f>'Niveau de vie et âge'!$M$10:$M$13</c:f>
              <c:numCache>
                <c:formatCode>0.00%</c:formatCode>
                <c:ptCount val="4"/>
                <c:pt idx="0">
                  <c:v>0.92059999999999997</c:v>
                </c:pt>
                <c:pt idx="1">
                  <c:v>0.94930000000000003</c:v>
                </c:pt>
                <c:pt idx="2">
                  <c:v>0.92679999999999996</c:v>
                </c:pt>
                <c:pt idx="3">
                  <c:v>0.62939999999999996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3E5-45AB-82DE-0CF88DDA505C}"/>
            </c:ext>
          </c:extLst>
        </c:ser>
        <c:ser>
          <c:idx val="1"/>
          <c:order val="1"/>
          <c:tx>
            <c:strRef>
              <c:f>'Niveau de vie et âge'!$N$9</c:f>
              <c:strCache>
                <c:ptCount val="1"/>
                <c:pt idx="0">
                  <c:v>Non, parce que vous n'en avez pas les moyens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'Niveau de vie et âge'!$L$10:$L$13</c:f>
              <c:strCache>
                <c:ptCount val="4"/>
                <c:pt idx="0">
                  <c:v>Moins de 25 ans</c:v>
                </c:pt>
                <c:pt idx="1">
                  <c:v>25-44 ans</c:v>
                </c:pt>
                <c:pt idx="2">
                  <c:v>45-64 ans</c:v>
                </c:pt>
                <c:pt idx="3">
                  <c:v>Plus de 65 ans</c:v>
                </c:pt>
              </c:strCache>
            </c:strRef>
          </c:cat>
          <c:val>
            <c:numRef>
              <c:f>'Niveau de vie et âge'!$N$10:$N$13</c:f>
              <c:numCache>
                <c:formatCode>0.00%</c:formatCode>
                <c:ptCount val="4"/>
                <c:pt idx="0">
                  <c:v>4.6899999999999997E-2</c:v>
                </c:pt>
                <c:pt idx="1">
                  <c:v>2.24E-2</c:v>
                </c:pt>
                <c:pt idx="2">
                  <c:v>2.4899999999999999E-2</c:v>
                </c:pt>
                <c:pt idx="3">
                  <c:v>3.4500000000000003E-2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3E5-45AB-82DE-0CF88DDA505C}"/>
            </c:ext>
          </c:extLst>
        </c:ser>
        <c:ser>
          <c:idx val="2"/>
          <c:order val="2"/>
          <c:tx>
            <c:strRef>
              <c:f>'Niveau de vie et âge'!$O$9</c:f>
              <c:strCache>
                <c:ptCount val="1"/>
                <c:pt idx="0">
                  <c:v>Non, pour d'autres raisons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'Niveau de vie et âge'!$L$10:$L$13</c:f>
              <c:strCache>
                <c:ptCount val="4"/>
                <c:pt idx="0">
                  <c:v>Moins de 25 ans</c:v>
                </c:pt>
                <c:pt idx="1">
                  <c:v>25-44 ans</c:v>
                </c:pt>
                <c:pt idx="2">
                  <c:v>45-64 ans</c:v>
                </c:pt>
                <c:pt idx="3">
                  <c:v>Plus de 65 ans</c:v>
                </c:pt>
              </c:strCache>
            </c:strRef>
          </c:cat>
          <c:val>
            <c:numRef>
              <c:f>'Niveau de vie et âge'!$O$10:$O$13</c:f>
              <c:numCache>
                <c:formatCode>0.00%</c:formatCode>
                <c:ptCount val="4"/>
                <c:pt idx="0">
                  <c:v>3.2500000000000001E-2</c:v>
                </c:pt>
                <c:pt idx="1">
                  <c:v>2.8299999999999999E-2</c:v>
                </c:pt>
                <c:pt idx="2">
                  <c:v>4.8300000000000003E-2</c:v>
                </c:pt>
                <c:pt idx="3">
                  <c:v>0.33610000000000001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3E5-45AB-82DE-0CF88DDA50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932416"/>
        <c:axId val="95933952"/>
      </c:barChart>
      <c:catAx>
        <c:axId val="9593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5933952"/>
        <c:crosses val="autoZero"/>
        <c:auto val="1"/>
        <c:lblAlgn val="ctr"/>
        <c:lblOffset val="100"/>
        <c:noMultiLvlLbl val="0"/>
      </c:catAx>
      <c:valAx>
        <c:axId val="9593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5932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/>
              <a:t>Répartition de la population par âge et par niveau de vie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Feuil1!$B$38</c:f>
              <c:strCache>
                <c:ptCount val="1"/>
                <c:pt idx="0">
                  <c:v>Ménages aisés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Feuil1!$A$39:$A$42</c:f>
              <c:strCache>
                <c:ptCount val="4"/>
                <c:pt idx="0">
                  <c:v>Moins de 25 ans</c:v>
                </c:pt>
                <c:pt idx="1">
                  <c:v>25-44 ans</c:v>
                </c:pt>
                <c:pt idx="2">
                  <c:v>45-64 ans</c:v>
                </c:pt>
                <c:pt idx="3">
                  <c:v>Plus de 65 ans</c:v>
                </c:pt>
              </c:strCache>
            </c:strRef>
          </c:cat>
          <c:val>
            <c:numRef>
              <c:f>Feuil1!$B$39:$B$42</c:f>
              <c:numCache>
                <c:formatCode>0.00%</c:formatCode>
                <c:ptCount val="4"/>
                <c:pt idx="0">
                  <c:v>0.3412</c:v>
                </c:pt>
                <c:pt idx="1">
                  <c:v>0.5806</c:v>
                </c:pt>
                <c:pt idx="2">
                  <c:v>0.64229999999999998</c:v>
                </c:pt>
                <c:pt idx="3">
                  <c:v>0.62670000000000003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D1D-4163-BDAC-3B606BE08D97}"/>
            </c:ext>
          </c:extLst>
        </c:ser>
        <c:ser>
          <c:idx val="1"/>
          <c:order val="1"/>
          <c:tx>
            <c:strRef>
              <c:f>Feuil1!$C$38</c:f>
              <c:strCache>
                <c:ptCount val="1"/>
                <c:pt idx="0">
                  <c:v>Ménages modestes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Feuil1!$A$39:$A$42</c:f>
              <c:strCache>
                <c:ptCount val="4"/>
                <c:pt idx="0">
                  <c:v>Moins de 25 ans</c:v>
                </c:pt>
                <c:pt idx="1">
                  <c:v>25-44 ans</c:v>
                </c:pt>
                <c:pt idx="2">
                  <c:v>45-64 ans</c:v>
                </c:pt>
                <c:pt idx="3">
                  <c:v>Plus de 65 ans</c:v>
                </c:pt>
              </c:strCache>
            </c:strRef>
          </c:cat>
          <c:val>
            <c:numRef>
              <c:f>Feuil1!$C$39:$C$42</c:f>
              <c:numCache>
                <c:formatCode>0.00%</c:formatCode>
                <c:ptCount val="4"/>
                <c:pt idx="0">
                  <c:v>0.24970000000000001</c:v>
                </c:pt>
                <c:pt idx="1">
                  <c:v>0.2601</c:v>
                </c:pt>
                <c:pt idx="2">
                  <c:v>0.2213</c:v>
                </c:pt>
                <c:pt idx="3">
                  <c:v>0.2853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D1D-4163-BDAC-3B606BE08D97}"/>
            </c:ext>
          </c:extLst>
        </c:ser>
        <c:ser>
          <c:idx val="2"/>
          <c:order val="2"/>
          <c:tx>
            <c:strRef>
              <c:f>Feuil1!$D$38</c:f>
              <c:strCache>
                <c:ptCount val="1"/>
                <c:pt idx="0">
                  <c:v>Ménages pauvres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Feuil1!$A$39:$A$42</c:f>
              <c:strCache>
                <c:ptCount val="4"/>
                <c:pt idx="0">
                  <c:v>Moins de 25 ans</c:v>
                </c:pt>
                <c:pt idx="1">
                  <c:v>25-44 ans</c:v>
                </c:pt>
                <c:pt idx="2">
                  <c:v>45-64 ans</c:v>
                </c:pt>
                <c:pt idx="3">
                  <c:v>Plus de 65 ans</c:v>
                </c:pt>
              </c:strCache>
            </c:strRef>
          </c:cat>
          <c:val>
            <c:numRef>
              <c:f>Feuil1!$D$39:$D$42</c:f>
              <c:numCache>
                <c:formatCode>0.00%</c:formatCode>
                <c:ptCount val="4"/>
                <c:pt idx="0">
                  <c:v>0.40910000000000002</c:v>
                </c:pt>
                <c:pt idx="1">
                  <c:v>0.15939999999999999</c:v>
                </c:pt>
                <c:pt idx="2">
                  <c:v>0.13639999999999999</c:v>
                </c:pt>
                <c:pt idx="3">
                  <c:v>8.7999999999999995E-2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D1D-4163-BDAC-3B606BE08D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984256"/>
        <c:axId val="95990144"/>
      </c:barChart>
      <c:catAx>
        <c:axId val="9598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5990144"/>
        <c:crosses val="autoZero"/>
        <c:auto val="1"/>
        <c:lblAlgn val="ctr"/>
        <c:lblOffset val="100"/>
        <c:noMultiLvlLbl val="0"/>
      </c:catAx>
      <c:valAx>
        <c:axId val="95990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5984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/>
              <a:t>Répartition par niveau du diplôme</a:t>
            </a:r>
          </a:p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6772448805377813E-2"/>
          <c:y val="0.17951054852320675"/>
          <c:w val="0.89295098919634708"/>
          <c:h val="0.550351041562842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'Unité urbaine et diplôme'!$I$7</c:f>
              <c:strCache>
                <c:ptCount val="1"/>
                <c:pt idx="0">
                  <c:v>Oui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'Unité urbaine et diplôme'!$H$8:$H$13</c:f>
              <c:strCache>
                <c:ptCount val="6"/>
                <c:pt idx="0">
                  <c:v>Diplôme supérieur à Bac +2</c:v>
                </c:pt>
                <c:pt idx="1">
                  <c:v>Diplôme de niveau Bac + 2</c:v>
                </c:pt>
                <c:pt idx="2">
                  <c:v>Bac, brevet professionnel ou équvalent</c:v>
                </c:pt>
                <c:pt idx="3">
                  <c:v>CAP, BEP et équivalent</c:v>
                </c:pt>
                <c:pt idx="4">
                  <c:v>BEPC, DNB, Brevet des collèges</c:v>
                </c:pt>
                <c:pt idx="5">
                  <c:v>Aucun diplôme ou certificat d'études primaires</c:v>
                </c:pt>
              </c:strCache>
            </c:strRef>
          </c:cat>
          <c:val>
            <c:numRef>
              <c:f>'Unité urbaine et diplôme'!$I$8:$I$13</c:f>
              <c:numCache>
                <c:formatCode>0%</c:formatCode>
                <c:ptCount val="6"/>
                <c:pt idx="0">
                  <c:v>0.9819</c:v>
                </c:pt>
                <c:pt idx="1">
                  <c:v>0.96560000000000001</c:v>
                </c:pt>
                <c:pt idx="2">
                  <c:v>0.94299999999999995</c:v>
                </c:pt>
                <c:pt idx="3">
                  <c:v>0.86539999999999995</c:v>
                </c:pt>
                <c:pt idx="4">
                  <c:v>0.89480000000000004</c:v>
                </c:pt>
                <c:pt idx="5">
                  <c:v>0.59360000000000002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591-49A0-B89C-48E94F54E248}"/>
            </c:ext>
          </c:extLst>
        </c:ser>
        <c:ser>
          <c:idx val="1"/>
          <c:order val="1"/>
          <c:tx>
            <c:strRef>
              <c:f>'Unité urbaine et diplôme'!$J$7</c:f>
              <c:strCache>
                <c:ptCount val="1"/>
                <c:pt idx="0">
                  <c:v>Non, parce que vous n'en avez pas les moyens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'Unité urbaine et diplôme'!$H$8:$H$13</c:f>
              <c:strCache>
                <c:ptCount val="6"/>
                <c:pt idx="0">
                  <c:v>Diplôme supérieur à Bac +2</c:v>
                </c:pt>
                <c:pt idx="1">
                  <c:v>Diplôme de niveau Bac + 2</c:v>
                </c:pt>
                <c:pt idx="2">
                  <c:v>Bac, brevet professionnel ou équvalent</c:v>
                </c:pt>
                <c:pt idx="3">
                  <c:v>CAP, BEP et équivalent</c:v>
                </c:pt>
                <c:pt idx="4">
                  <c:v>BEPC, DNB, Brevet des collèges</c:v>
                </c:pt>
                <c:pt idx="5">
                  <c:v>Aucun diplôme ou certificat d'études primaires</c:v>
                </c:pt>
              </c:strCache>
            </c:strRef>
          </c:cat>
          <c:val>
            <c:numRef>
              <c:f>'Unité urbaine et diplôme'!$J$8:$J$13</c:f>
              <c:numCache>
                <c:formatCode>0%</c:formatCode>
                <c:ptCount val="6"/>
                <c:pt idx="0">
                  <c:v>3.0000000000000001E-3</c:v>
                </c:pt>
                <c:pt idx="1">
                  <c:v>4.3E-3</c:v>
                </c:pt>
                <c:pt idx="2">
                  <c:v>1.38E-2</c:v>
                </c:pt>
                <c:pt idx="3">
                  <c:v>2.5000000000000001E-2</c:v>
                </c:pt>
                <c:pt idx="4">
                  <c:v>2.6599999999999999E-2</c:v>
                </c:pt>
                <c:pt idx="5">
                  <c:v>6.5600000000000006E-2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591-49A0-B89C-48E94F54E248}"/>
            </c:ext>
          </c:extLst>
        </c:ser>
        <c:ser>
          <c:idx val="2"/>
          <c:order val="2"/>
          <c:tx>
            <c:strRef>
              <c:f>'Unité urbaine et diplôme'!$K$7</c:f>
              <c:strCache>
                <c:ptCount val="1"/>
                <c:pt idx="0">
                  <c:v>Non, pour d'autres raisons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'Unité urbaine et diplôme'!$H$8:$H$13</c:f>
              <c:strCache>
                <c:ptCount val="6"/>
                <c:pt idx="0">
                  <c:v>Diplôme supérieur à Bac +2</c:v>
                </c:pt>
                <c:pt idx="1">
                  <c:v>Diplôme de niveau Bac + 2</c:v>
                </c:pt>
                <c:pt idx="2">
                  <c:v>Bac, brevet professionnel ou équvalent</c:v>
                </c:pt>
                <c:pt idx="3">
                  <c:v>CAP, BEP et équivalent</c:v>
                </c:pt>
                <c:pt idx="4">
                  <c:v>BEPC, DNB, Brevet des collèges</c:v>
                </c:pt>
                <c:pt idx="5">
                  <c:v>Aucun diplôme ou certificat d'études primaires</c:v>
                </c:pt>
              </c:strCache>
            </c:strRef>
          </c:cat>
          <c:val>
            <c:numRef>
              <c:f>'Unité urbaine et diplôme'!$K$8:$K$13</c:f>
              <c:numCache>
                <c:formatCode>0%</c:formatCode>
                <c:ptCount val="6"/>
                <c:pt idx="0">
                  <c:v>1.5100000000000001E-2</c:v>
                </c:pt>
                <c:pt idx="1">
                  <c:v>3.0099999999999998E-2</c:v>
                </c:pt>
                <c:pt idx="2">
                  <c:v>4.3200000000000002E-2</c:v>
                </c:pt>
                <c:pt idx="3">
                  <c:v>0.1096</c:v>
                </c:pt>
                <c:pt idx="4">
                  <c:v>7.8600000000000003E-2</c:v>
                </c:pt>
                <c:pt idx="5">
                  <c:v>0.34079999999999999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591-49A0-B89C-48E94F54E2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630272"/>
        <c:axId val="96631808"/>
      </c:barChart>
      <c:catAx>
        <c:axId val="9663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631808"/>
        <c:crosses val="autoZero"/>
        <c:auto val="1"/>
        <c:lblAlgn val="ctr"/>
        <c:lblOffset val="100"/>
        <c:noMultiLvlLbl val="0"/>
      </c:catAx>
      <c:valAx>
        <c:axId val="966318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630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/>
              <a:t>Réparition de la population par âge et par</a:t>
            </a:r>
            <a:r>
              <a:rPr lang="fr-FR" b="1" baseline="0"/>
              <a:t> niveau de diplôme</a:t>
            </a:r>
            <a:endParaRPr lang="fr-FR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Feuil1!$B$5</c:f>
              <c:strCache>
                <c:ptCount val="1"/>
                <c:pt idx="0">
                  <c:v>Diplôme supérieur à Bac +2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Feuil1!$A$6:$A$9</c:f>
              <c:strCache>
                <c:ptCount val="4"/>
                <c:pt idx="0">
                  <c:v>Moins de 25 ans</c:v>
                </c:pt>
                <c:pt idx="1">
                  <c:v>25-44 ans</c:v>
                </c:pt>
                <c:pt idx="2">
                  <c:v>45-64 ans</c:v>
                </c:pt>
                <c:pt idx="3">
                  <c:v>Plus de 65 ans</c:v>
                </c:pt>
              </c:strCache>
            </c:strRef>
          </c:cat>
          <c:val>
            <c:numRef>
              <c:f>Feuil1!$B$6:$B$9</c:f>
              <c:numCache>
                <c:formatCode>0%</c:formatCode>
                <c:ptCount val="4"/>
                <c:pt idx="0">
                  <c:v>0.20449999999999999</c:v>
                </c:pt>
                <c:pt idx="1">
                  <c:v>0.26640000000000003</c:v>
                </c:pt>
                <c:pt idx="2">
                  <c:v>0.1386</c:v>
                </c:pt>
                <c:pt idx="3">
                  <c:v>9.6000000000000002E-2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DE6-4006-80FA-C491D0A022DE}"/>
            </c:ext>
          </c:extLst>
        </c:ser>
        <c:ser>
          <c:idx val="1"/>
          <c:order val="1"/>
          <c:tx>
            <c:strRef>
              <c:f>Feuil1!$C$5</c:f>
              <c:strCache>
                <c:ptCount val="1"/>
                <c:pt idx="0">
                  <c:v>Diplôme de niveau Bac + 2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Feuil1!$A$6:$A$9</c:f>
              <c:strCache>
                <c:ptCount val="4"/>
                <c:pt idx="0">
                  <c:v>Moins de 25 ans</c:v>
                </c:pt>
                <c:pt idx="1">
                  <c:v>25-44 ans</c:v>
                </c:pt>
                <c:pt idx="2">
                  <c:v>45-64 ans</c:v>
                </c:pt>
                <c:pt idx="3">
                  <c:v>Plus de 65 ans</c:v>
                </c:pt>
              </c:strCache>
            </c:strRef>
          </c:cat>
          <c:val>
            <c:numRef>
              <c:f>Feuil1!$C$6:$C$9</c:f>
              <c:numCache>
                <c:formatCode>0%</c:formatCode>
                <c:ptCount val="4"/>
                <c:pt idx="0">
                  <c:v>0.1061</c:v>
                </c:pt>
                <c:pt idx="1">
                  <c:v>0.18140000000000001</c:v>
                </c:pt>
                <c:pt idx="2">
                  <c:v>0.1123</c:v>
                </c:pt>
                <c:pt idx="3">
                  <c:v>6.1499999999999999E-2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DE6-4006-80FA-C491D0A022DE}"/>
            </c:ext>
          </c:extLst>
        </c:ser>
        <c:ser>
          <c:idx val="2"/>
          <c:order val="2"/>
          <c:tx>
            <c:strRef>
              <c:f>Feuil1!$D$5</c:f>
              <c:strCache>
                <c:ptCount val="1"/>
                <c:pt idx="0">
                  <c:v>Bac, brevet professionnel ou équvalent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Feuil1!$A$6:$A$9</c:f>
              <c:strCache>
                <c:ptCount val="4"/>
                <c:pt idx="0">
                  <c:v>Moins de 25 ans</c:v>
                </c:pt>
                <c:pt idx="1">
                  <c:v>25-44 ans</c:v>
                </c:pt>
                <c:pt idx="2">
                  <c:v>45-64 ans</c:v>
                </c:pt>
                <c:pt idx="3">
                  <c:v>Plus de 65 ans</c:v>
                </c:pt>
              </c:strCache>
            </c:strRef>
          </c:cat>
          <c:val>
            <c:numRef>
              <c:f>Feuil1!$D$6:$D$9</c:f>
              <c:numCache>
                <c:formatCode>0%</c:formatCode>
                <c:ptCount val="4"/>
                <c:pt idx="0">
                  <c:v>0.39950000000000002</c:v>
                </c:pt>
                <c:pt idx="1">
                  <c:v>0.2165</c:v>
                </c:pt>
                <c:pt idx="2">
                  <c:v>0.18809999999999999</c:v>
                </c:pt>
                <c:pt idx="3">
                  <c:v>0.1246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DE6-4006-80FA-C491D0A022DE}"/>
            </c:ext>
          </c:extLst>
        </c:ser>
        <c:ser>
          <c:idx val="3"/>
          <c:order val="3"/>
          <c:tx>
            <c:strRef>
              <c:f>Feuil1!$E$5</c:f>
              <c:strCache>
                <c:ptCount val="1"/>
                <c:pt idx="0">
                  <c:v>CAP, BEP et équivalent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Feuil1!$A$6:$A$9</c:f>
              <c:strCache>
                <c:ptCount val="4"/>
                <c:pt idx="0">
                  <c:v>Moins de 25 ans</c:v>
                </c:pt>
                <c:pt idx="1">
                  <c:v>25-44 ans</c:v>
                </c:pt>
                <c:pt idx="2">
                  <c:v>45-64 ans</c:v>
                </c:pt>
                <c:pt idx="3">
                  <c:v>Plus de 65 ans</c:v>
                </c:pt>
              </c:strCache>
            </c:strRef>
          </c:cat>
          <c:val>
            <c:numRef>
              <c:f>Feuil1!$E$6:$E$9</c:f>
              <c:numCache>
                <c:formatCode>0%</c:formatCode>
                <c:ptCount val="4"/>
                <c:pt idx="0">
                  <c:v>0.1643</c:v>
                </c:pt>
                <c:pt idx="1">
                  <c:v>0.19620000000000001</c:v>
                </c:pt>
                <c:pt idx="2">
                  <c:v>0.27529999999999999</c:v>
                </c:pt>
                <c:pt idx="3">
                  <c:v>0.21190000000000001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DE6-4006-80FA-C491D0A022DE}"/>
            </c:ext>
          </c:extLst>
        </c:ser>
        <c:ser>
          <c:idx val="4"/>
          <c:order val="4"/>
          <c:tx>
            <c:strRef>
              <c:f>Feuil1!$F$5</c:f>
              <c:strCache>
                <c:ptCount val="1"/>
                <c:pt idx="0">
                  <c:v>BEPC, DNB, Brevet des collèges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Feuil1!$A$6:$A$9</c:f>
              <c:strCache>
                <c:ptCount val="4"/>
                <c:pt idx="0">
                  <c:v>Moins de 25 ans</c:v>
                </c:pt>
                <c:pt idx="1">
                  <c:v>25-44 ans</c:v>
                </c:pt>
                <c:pt idx="2">
                  <c:v>45-64 ans</c:v>
                </c:pt>
                <c:pt idx="3">
                  <c:v>Plus de 65 ans</c:v>
                </c:pt>
              </c:strCache>
            </c:strRef>
          </c:cat>
          <c:val>
            <c:numRef>
              <c:f>Feuil1!$F$6:$F$9</c:f>
              <c:numCache>
                <c:formatCode>0%</c:formatCode>
                <c:ptCount val="4"/>
                <c:pt idx="0">
                  <c:v>5.7799999999999997E-2</c:v>
                </c:pt>
                <c:pt idx="1">
                  <c:v>5.0500000000000003E-2</c:v>
                </c:pt>
                <c:pt idx="2">
                  <c:v>0.10920000000000001</c:v>
                </c:pt>
                <c:pt idx="3">
                  <c:v>7.0800000000000002E-2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DE6-4006-80FA-C491D0A022DE}"/>
            </c:ext>
          </c:extLst>
        </c:ser>
        <c:ser>
          <c:idx val="5"/>
          <c:order val="5"/>
          <c:tx>
            <c:strRef>
              <c:f>Feuil1!$G$5</c:f>
              <c:strCache>
                <c:ptCount val="1"/>
                <c:pt idx="0">
                  <c:v>Aucun diplôme ou certificat d'études primaires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Feuil1!$A$6:$A$9</c:f>
              <c:strCache>
                <c:ptCount val="4"/>
                <c:pt idx="0">
                  <c:v>Moins de 25 ans</c:v>
                </c:pt>
                <c:pt idx="1">
                  <c:v>25-44 ans</c:v>
                </c:pt>
                <c:pt idx="2">
                  <c:v>45-64 ans</c:v>
                </c:pt>
                <c:pt idx="3">
                  <c:v>Plus de 65 ans</c:v>
                </c:pt>
              </c:strCache>
            </c:strRef>
          </c:cat>
          <c:val>
            <c:numRef>
              <c:f>Feuil1!$G$6:$G$9</c:f>
              <c:numCache>
                <c:formatCode>0%</c:formatCode>
                <c:ptCount val="4"/>
                <c:pt idx="0">
                  <c:v>6.7699999999999996E-2</c:v>
                </c:pt>
                <c:pt idx="1">
                  <c:v>8.8900000000000007E-2</c:v>
                </c:pt>
                <c:pt idx="2">
                  <c:v>0.17649999999999999</c:v>
                </c:pt>
                <c:pt idx="3">
                  <c:v>0.43519999999999998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DE6-4006-80FA-C491D0A022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714752"/>
        <c:axId val="96716288"/>
      </c:barChart>
      <c:catAx>
        <c:axId val="9671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716288"/>
        <c:crosses val="autoZero"/>
        <c:auto val="1"/>
        <c:lblAlgn val="ctr"/>
        <c:lblOffset val="100"/>
        <c:noMultiLvlLbl val="0"/>
      </c:catAx>
      <c:valAx>
        <c:axId val="96716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714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 dirty="0" smtClean="0"/>
              <a:t>Répartition des personnes ayant accès ou non à Internet</a:t>
            </a:r>
            <a:r>
              <a:rPr lang="fr-FR" b="1" baseline="0" dirty="0" smtClean="0"/>
              <a:t> </a:t>
            </a:r>
            <a:r>
              <a:rPr lang="fr-FR" b="1" dirty="0" smtClean="0"/>
              <a:t>selon la </a:t>
            </a:r>
            <a:r>
              <a:rPr lang="fr-FR" b="1" dirty="0"/>
              <a:t>taille d'unité urbaine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'Unité urbaine et diplôme'!$B$7</c:f>
              <c:strCache>
                <c:ptCount val="1"/>
                <c:pt idx="0">
                  <c:v>Oui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'Unité urbaine et diplôme'!$A$8:$A$11</c:f>
              <c:strCache>
                <c:ptCount val="4"/>
                <c:pt idx="0">
                  <c:v>Commune rurale</c:v>
                </c:pt>
                <c:pt idx="1">
                  <c:v>Moins de 100 000 habitants</c:v>
                </c:pt>
                <c:pt idx="2">
                  <c:v>Plus de 100 000 habitants</c:v>
                </c:pt>
                <c:pt idx="3">
                  <c:v>Agglomération de Paris</c:v>
                </c:pt>
              </c:strCache>
            </c:strRef>
          </c:cat>
          <c:val>
            <c:numRef>
              <c:f>'Unité urbaine et diplôme'!$B$8:$B$11</c:f>
              <c:numCache>
                <c:formatCode>0%</c:formatCode>
                <c:ptCount val="4"/>
                <c:pt idx="0">
                  <c:v>0.87809999999999999</c:v>
                </c:pt>
                <c:pt idx="1">
                  <c:v>0.85809999999999997</c:v>
                </c:pt>
                <c:pt idx="2">
                  <c:v>0.87990000000000002</c:v>
                </c:pt>
                <c:pt idx="3">
                  <c:v>0.88419999999999999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87-4ECB-940F-6ABBDFB3ECB4}"/>
            </c:ext>
          </c:extLst>
        </c:ser>
        <c:ser>
          <c:idx val="1"/>
          <c:order val="1"/>
          <c:tx>
            <c:strRef>
              <c:f>'Unité urbaine et diplôme'!$C$7</c:f>
              <c:strCache>
                <c:ptCount val="1"/>
                <c:pt idx="0">
                  <c:v>Non, parce que vous n'en avez pas les moyens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'Unité urbaine et diplôme'!$A$8:$A$11</c:f>
              <c:strCache>
                <c:ptCount val="4"/>
                <c:pt idx="0">
                  <c:v>Commune rurale</c:v>
                </c:pt>
                <c:pt idx="1">
                  <c:v>Moins de 100 000 habitants</c:v>
                </c:pt>
                <c:pt idx="2">
                  <c:v>Plus de 100 000 habitants</c:v>
                </c:pt>
                <c:pt idx="3">
                  <c:v>Agglomération de Paris</c:v>
                </c:pt>
              </c:strCache>
            </c:strRef>
          </c:cat>
          <c:val>
            <c:numRef>
              <c:f>'Unité urbaine et diplôme'!$C$8:$C$11</c:f>
              <c:numCache>
                <c:formatCode>0%</c:formatCode>
                <c:ptCount val="4"/>
                <c:pt idx="0">
                  <c:v>1.8800000000000001E-2</c:v>
                </c:pt>
                <c:pt idx="1">
                  <c:v>2.5700000000000001E-2</c:v>
                </c:pt>
                <c:pt idx="2">
                  <c:v>2.9700000000000001E-2</c:v>
                </c:pt>
                <c:pt idx="3">
                  <c:v>3.2500000000000001E-2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187-4ECB-940F-6ABBDFB3ECB4}"/>
            </c:ext>
          </c:extLst>
        </c:ser>
        <c:ser>
          <c:idx val="2"/>
          <c:order val="2"/>
          <c:tx>
            <c:strRef>
              <c:f>'Unité urbaine et diplôme'!$D$7</c:f>
              <c:strCache>
                <c:ptCount val="1"/>
                <c:pt idx="0">
                  <c:v>Non, pour d'autres raisons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'Unité urbaine et diplôme'!$A$8:$A$11</c:f>
              <c:strCache>
                <c:ptCount val="4"/>
                <c:pt idx="0">
                  <c:v>Commune rurale</c:v>
                </c:pt>
                <c:pt idx="1">
                  <c:v>Moins de 100 000 habitants</c:v>
                </c:pt>
                <c:pt idx="2">
                  <c:v>Plus de 100 000 habitants</c:v>
                </c:pt>
                <c:pt idx="3">
                  <c:v>Agglomération de Paris</c:v>
                </c:pt>
              </c:strCache>
            </c:strRef>
          </c:cat>
          <c:val>
            <c:numRef>
              <c:f>'Unité urbaine et diplôme'!$D$8:$D$11</c:f>
              <c:numCache>
                <c:formatCode>0%</c:formatCode>
                <c:ptCount val="4"/>
                <c:pt idx="0">
                  <c:v>0.10299999999999999</c:v>
                </c:pt>
                <c:pt idx="1">
                  <c:v>0.11609999999999999</c:v>
                </c:pt>
                <c:pt idx="2">
                  <c:v>9.0399999999999994E-2</c:v>
                </c:pt>
                <c:pt idx="3">
                  <c:v>8.3299999999999999E-2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187-4ECB-940F-6ABBDFB3EC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041600"/>
        <c:axId val="96051584"/>
      </c:barChart>
      <c:catAx>
        <c:axId val="9604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051584"/>
        <c:crosses val="autoZero"/>
        <c:auto val="1"/>
        <c:lblAlgn val="ctr"/>
        <c:lblOffset val="100"/>
        <c:noMultiLvlLbl val="0"/>
      </c:catAx>
      <c:valAx>
        <c:axId val="96051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041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85267-EFFA-46EF-9F63-F074FDAE7C72}" type="datetimeFigureOut">
              <a:rPr lang="fr-FR" smtClean="0"/>
              <a:pPr/>
              <a:t>18/03/2019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C3237-CAFB-4C2A-9C1E-28983F4F88B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5649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190C4-3381-4E1F-8B26-38E538995A19}" type="datetimeFigureOut">
              <a:rPr lang="fr-FR" smtClean="0"/>
              <a:pPr/>
              <a:t>18/03/2019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5CB15-2CC6-4A91-8FAA-6B64E7F3F3D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872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C322-9873-4B78-AEBF-7D59A1C191DD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C413-A827-41B6-ACD0-D7BA66A382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C9AA-A4B9-49CE-AB2F-696443E8A672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C413-A827-41B6-ACD0-D7BA66A382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8051-A2BB-4D2B-AFE5-7D0898D9928A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C413-A827-41B6-ACD0-D7BA66A382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FA480-F197-4835-891D-7D32849D861F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264A-E813-4EB7-8F48-13A727D2E9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E725-AD8C-47D1-B8A0-EB68737CB6F1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264A-E813-4EB7-8F48-13A727D2E9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D7CE-37FC-404B-A3E9-56BB1BC334CA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264A-E813-4EB7-8F48-13A727D2E9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0A94-7A8A-4A4D-9910-0E112B05CB7A}" type="datetime1">
              <a:rPr lang="fr-FR" smtClean="0"/>
              <a:t>18/03/2019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264A-E813-4EB7-8F48-13A727D2E9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1E23-7816-403D-BFF8-438068F4F4F0}" type="datetime1">
              <a:rPr lang="fr-FR" smtClean="0"/>
              <a:t>18/03/2019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264A-E813-4EB7-8F48-13A727D2E9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D8F4-1B49-4FD8-AD8D-FC68A1CD80DD}" type="datetime1">
              <a:rPr lang="fr-FR" smtClean="0"/>
              <a:t>18/03/2019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264A-E813-4EB7-8F48-13A727D2E9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19C4-166A-49AB-8852-E3C42E2A740C}" type="datetime1">
              <a:rPr lang="fr-FR" smtClean="0"/>
              <a:t>18/03/2019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264A-E813-4EB7-8F48-13A727D2E9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51E1-BF27-4C36-AA32-4D51C6FEAEDA}" type="datetime1">
              <a:rPr lang="fr-FR" smtClean="0"/>
              <a:t>18/03/2019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264A-E813-4EB7-8F48-13A727D2E9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F513-4B04-4A89-A05D-5CD6A127D70A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C413-A827-41B6-ACD0-D7BA66A382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1DF12-378B-4E25-AD6E-620D6F25EB18}" type="datetime1">
              <a:rPr lang="fr-FR" smtClean="0"/>
              <a:t>18/03/2019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264A-E813-4EB7-8F48-13A727D2E9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AB32C-3FF3-4D8C-9DCC-F2E2D2EE71D9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264A-E813-4EB7-8F48-13A727D2E9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9A98-194E-4E18-BF03-629DC4C7BF02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264A-E813-4EB7-8F48-13A727D2E9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D65AD-658A-42E4-80B7-DECFB80251F5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0C9F-CF54-42E7-9B9E-860F2B4179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01A8-FD4E-443A-AD12-E0689759B3D4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0C9F-CF54-42E7-9B9E-860F2B4179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9075-E53B-4817-96B4-00A4BC4240A3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0C9F-CF54-42E7-9B9E-860F2B4179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065A-EC0A-4B20-AB96-355B630AA485}" type="datetime1">
              <a:rPr lang="fr-FR" smtClean="0"/>
              <a:t>18/03/2019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0C9F-CF54-42E7-9B9E-860F2B4179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2DAF2-77F1-4279-8E3B-B1AD84DF9BD6}" type="datetime1">
              <a:rPr lang="fr-FR" smtClean="0"/>
              <a:t>18/03/2019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0C9F-CF54-42E7-9B9E-860F2B4179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1821-734B-4F0B-97CA-58488F997340}" type="datetime1">
              <a:rPr lang="fr-FR" smtClean="0"/>
              <a:t>18/03/2019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0C9F-CF54-42E7-9B9E-860F2B4179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E959-5670-4631-8BC8-878F5896D966}" type="datetime1">
              <a:rPr lang="fr-FR" smtClean="0"/>
              <a:t>18/03/2019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0C9F-CF54-42E7-9B9E-860F2B4179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642B-9CD6-4B5B-B13B-AD723D98F690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C413-A827-41B6-ACD0-D7BA66A382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29BD-0B69-4EF1-99B3-4672136C8B18}" type="datetime1">
              <a:rPr lang="fr-FR" smtClean="0"/>
              <a:t>18/03/2019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0C9F-CF54-42E7-9B9E-860F2B4179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3650-2A98-44AB-A512-DAF917F3FECB}" type="datetime1">
              <a:rPr lang="fr-FR" smtClean="0"/>
              <a:t>18/03/2019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0C9F-CF54-42E7-9B9E-860F2B4179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8B52-B169-4C90-8689-0F7A8429C375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0C9F-CF54-42E7-9B9E-860F2B4179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B9FB-6A6A-42FA-91E4-B7A87E45C6B2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0C9F-CF54-42E7-9B9E-860F2B4179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DCEC2-EDC5-4586-8576-F374A1930561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184E-0187-415B-99C6-884C0E53D634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Picture 2" descr="D:\Documents\ftassin\Mes documents\ONPES\6. Logos\ONPES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043607" cy="73922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92B2-649E-44EB-96D2-5C5D1E29C41D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3C92-2632-412B-8CD8-F593963AE833}" type="datetime1">
              <a:rPr lang="fr-FR" smtClean="0"/>
              <a:t>18/03/2019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BE60B-DA02-4E3B-BE9F-E7D32FA4F134}" type="datetime1">
              <a:rPr lang="fr-FR" smtClean="0"/>
              <a:t>18/03/2019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D45F-6CF9-4BBC-9C49-9714C680DC12}" type="datetime1">
              <a:rPr lang="fr-FR" smtClean="0"/>
              <a:t>18/03/2019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5397-BDB7-44BA-AB52-E83CBA91CF43}" type="datetime1">
              <a:rPr lang="fr-FR" smtClean="0"/>
              <a:t>18/03/2019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C413-A827-41B6-ACD0-D7BA66A382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4CBA-EADB-4E0F-B013-97EE47F9DA1C}" type="datetime1">
              <a:rPr lang="fr-FR" smtClean="0"/>
              <a:t>18/03/2019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7248-5CE0-4763-AFA6-E4D35FD211E4}" type="datetime1">
              <a:rPr lang="fr-FR" smtClean="0"/>
              <a:t>18/03/2019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7D3E74-A881-486C-A033-9AB23378D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3DEA-0372-4615-A95C-4C7D98DA5141}" type="datetime1">
              <a:rPr lang="fr-FR" smtClean="0"/>
              <a:t>18/03/2019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A0ED-6DD7-4CFB-BC17-0C099EDF9BFA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417A-03C6-4639-82D8-311051A35C67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19C3B-8395-42C7-BF89-845F406C91C2}" type="datetime1">
              <a:rPr lang="fr-FR" smtClean="0"/>
              <a:t>18/03/2019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C413-A827-41B6-ACD0-D7BA66A382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CDF5-3743-45A2-92E7-1A1F216089F0}" type="datetime1">
              <a:rPr lang="fr-FR" smtClean="0"/>
              <a:t>18/03/2019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C413-A827-41B6-ACD0-D7BA66A382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06B1-9333-4E1A-9343-33AA93B1AFCA}" type="datetime1">
              <a:rPr lang="fr-FR" smtClean="0"/>
              <a:t>18/03/2019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C413-A827-41B6-ACD0-D7BA66A382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94EC-36CE-4385-9F3B-EB4EF242C232}" type="datetime1">
              <a:rPr lang="fr-FR" smtClean="0"/>
              <a:t>18/03/2019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C413-A827-41B6-ACD0-D7BA66A382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47099-E7DE-4BD2-962E-3C76089FB5FC}" type="datetime1">
              <a:rPr lang="fr-FR" smtClean="0"/>
              <a:t>18/03/2019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C413-A827-41B6-ACD0-D7BA66A382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39867-8DE2-4FFE-BB69-BFAF6901C4A7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5C413-A827-41B6-ACD0-D7BA66A382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BADE4-EE87-4494-AC4E-B5234574AC7A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4264A-E813-4EB7-8F48-13A727D2E9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3BB57-DBE3-4C51-BD16-543AB4250265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0C9F-CF54-42E7-9B9E-860F2B4179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3AF20F9-69FD-45F8-93CF-63E051CE68F2}" type="datetime1">
              <a:rPr lang="fr-FR" smtClean="0"/>
              <a:t>18/03/2019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F95C413-A827-41B6-ACD0-D7BA66A382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9720" y="2204864"/>
            <a:ext cx="8496944" cy="2718064"/>
          </a:xfrm>
        </p:spPr>
        <p:txBody>
          <a:bodyPr>
            <a:normAutofit fontScale="90000"/>
          </a:bodyPr>
          <a:lstStyle/>
          <a:p>
            <a:pPr algn="r"/>
            <a:r>
              <a:rPr lang="fr-FR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approcher la Fracture numérique des populations pauvres et modestes</a:t>
            </a:r>
            <a:br>
              <a:rPr lang="fr-FR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Résultats à partir de l’enquête SRCV de </a:t>
            </a:r>
            <a:r>
              <a:rPr lang="fr-FR" sz="2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l’insee</a:t>
            </a:r>
            <a:r>
              <a:rPr lang="fr-FR" sz="36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                                 </a:t>
            </a:r>
            <a:r>
              <a:rPr lang="fr-FR" sz="2200" b="1" cap="none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Anthony Da Silva (ONPES)</a:t>
            </a:r>
            <a:endParaRPr lang="fr-FR" sz="2200" b="1" cap="none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1026" name="Picture 2" descr="C:\Users\michele.lelievre\AppData\Local\Microsoft\Windows\Temporary Internet Files\Content.Outlook\UU1050WM\ONPES_300x150_72dp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4664"/>
            <a:ext cx="2270448" cy="1136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475656" y="6285122"/>
            <a:ext cx="6766258" cy="274320"/>
          </a:xfrm>
        </p:spPr>
        <p:txBody>
          <a:bodyPr/>
          <a:lstStyle/>
          <a:p>
            <a:r>
              <a:rPr lang="fr-FR" sz="900" dirty="0" smtClean="0"/>
              <a:t>Groupe de travail "Indicateurs" – Séance Fracture numérique du 19 mars 2019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252443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411760" y="6285122"/>
            <a:ext cx="5804520" cy="274320"/>
          </a:xfrm>
        </p:spPr>
        <p:txBody>
          <a:bodyPr/>
          <a:lstStyle/>
          <a:p>
            <a:r>
              <a:rPr lang="fr-FR" dirty="0" smtClean="0"/>
              <a:t>Groupe de travail "Indicateurs" - Séance du 19 mars 2019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10</a:t>
            </a:fld>
            <a:endParaRPr lang="fr-FR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803107"/>
              </p:ext>
            </p:extLst>
          </p:nvPr>
        </p:nvGraphicFramePr>
        <p:xfrm>
          <a:off x="179512" y="836712"/>
          <a:ext cx="5328592" cy="3838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323528" y="5157192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i="1" dirty="0" smtClean="0"/>
              <a:t>Champ : France métropolitaine, individus âgés de 16 ans ou plus appartenant à un ménage ordinaire.</a:t>
            </a:r>
          </a:p>
          <a:p>
            <a:pPr algn="just"/>
            <a:r>
              <a:rPr lang="fr-FR" sz="1200" i="1" dirty="0" smtClean="0"/>
              <a:t>Source : Insee, </a:t>
            </a:r>
            <a:r>
              <a:rPr lang="fr-FR" sz="1200" i="1" dirty="0"/>
              <a:t>e</a:t>
            </a:r>
            <a:r>
              <a:rPr lang="fr-FR" sz="1200" i="1" dirty="0" smtClean="0"/>
              <a:t>nquête statistique sur les ressources et les conditions de vie (SRCV) 2016, calculs Onpes.</a:t>
            </a:r>
            <a:endParaRPr lang="fr-FR" sz="1200" i="1" dirty="0"/>
          </a:p>
        </p:txBody>
      </p:sp>
      <p:sp>
        <p:nvSpPr>
          <p:cNvPr id="7" name="ZoneTexte 6"/>
          <p:cNvSpPr txBox="1"/>
          <p:nvPr/>
        </p:nvSpPr>
        <p:spPr>
          <a:xfrm>
            <a:off x="5724128" y="1484784"/>
            <a:ext cx="32403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600" dirty="0" smtClean="0"/>
              <a:t>Les plus de 65 ans sont environ 45% à n’avoir aucun diplôme (pour 21% de non diplômés en population générale).</a:t>
            </a:r>
          </a:p>
          <a:p>
            <a:pPr algn="just"/>
            <a:endParaRPr lang="fr-FR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600" dirty="0" smtClean="0"/>
              <a:t>Cela peut expliquer un moindre accès à Internet chez les personnes les plus âgées.</a:t>
            </a:r>
            <a:endParaRPr lang="fr-FR" sz="1600" dirty="0">
              <a:solidFill>
                <a:srgbClr val="7030A0"/>
              </a:solidFill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152039" y="116632"/>
            <a:ext cx="7248999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Lien entre l’âge et le niveau de diplôme</a:t>
            </a:r>
            <a:endParaRPr lang="fr-FR" sz="26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89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27784" y="6285122"/>
            <a:ext cx="5614130" cy="274320"/>
          </a:xfrm>
        </p:spPr>
        <p:txBody>
          <a:bodyPr/>
          <a:lstStyle/>
          <a:p>
            <a:r>
              <a:rPr lang="fr-FR" dirty="0" smtClean="0"/>
              <a:t>Groupe de travail "Indicateurs" - Séance du 19 mars 2019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11</a:t>
            </a:fld>
            <a:endParaRPr lang="fr-FR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9013369"/>
              </p:ext>
            </p:extLst>
          </p:nvPr>
        </p:nvGraphicFramePr>
        <p:xfrm>
          <a:off x="323528" y="923912"/>
          <a:ext cx="5400600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2" descr="C:\Users\michele.lelievre\AppData\Local\Microsoft\Windows\Temporary Internet Files\Content.Outlook\UU1050WM\ONPES_300x150_72dp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683" y="22754"/>
            <a:ext cx="1800200" cy="9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6283550" y="1628800"/>
            <a:ext cx="26204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 smtClean="0"/>
              <a:t>Très peu de différences entre les tailles d’unité urbaine, qui n’est donc pas, à priori, une variable discriminante par rapport à l’accès à Internet (du moins à cette échelle).</a:t>
            </a:r>
            <a:endParaRPr lang="fr-FR" sz="1600" dirty="0"/>
          </a:p>
        </p:txBody>
      </p:sp>
      <p:sp>
        <p:nvSpPr>
          <p:cNvPr id="9" name="ZoneTexte 8"/>
          <p:cNvSpPr txBox="1"/>
          <p:nvPr/>
        </p:nvSpPr>
        <p:spPr>
          <a:xfrm>
            <a:off x="330351" y="5063988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i="1" dirty="0"/>
              <a:t>Champ : France métropolitaine, individus âgés de 16 ans ou plus appartenant à un ménage </a:t>
            </a:r>
            <a:r>
              <a:rPr lang="fr-FR" sz="1200" i="1" dirty="0" smtClean="0"/>
              <a:t>ordinaire.</a:t>
            </a:r>
          </a:p>
          <a:p>
            <a:pPr algn="just"/>
            <a:r>
              <a:rPr lang="fr-FR" sz="1200" i="1" dirty="0" smtClean="0"/>
              <a:t>Source </a:t>
            </a:r>
            <a:r>
              <a:rPr lang="fr-FR" sz="1200" i="1" dirty="0"/>
              <a:t>: </a:t>
            </a:r>
            <a:r>
              <a:rPr lang="fr-FR" sz="1200" i="1" dirty="0" smtClean="0"/>
              <a:t>Insee, </a:t>
            </a:r>
            <a:r>
              <a:rPr lang="fr-FR" sz="1200" i="1" dirty="0"/>
              <a:t>e</a:t>
            </a:r>
            <a:r>
              <a:rPr lang="fr-FR" sz="1200" i="1" dirty="0" smtClean="0"/>
              <a:t>nquête </a:t>
            </a:r>
            <a:r>
              <a:rPr lang="fr-FR" sz="1200" i="1" dirty="0"/>
              <a:t>statistique sur les ressources et les conditions de vie (SRCV) 2016, calculs Onpes.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1577517" y="111881"/>
            <a:ext cx="7248999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Lien entre l’accès à Internet et la taille </a:t>
            </a:r>
          </a:p>
          <a:p>
            <a:pPr algn="ctr"/>
            <a:r>
              <a:rPr lang="fr-FR" sz="2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d’unité urbaine</a:t>
            </a:r>
            <a:endParaRPr lang="fr-FR" sz="26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58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771800" y="6285122"/>
            <a:ext cx="5470114" cy="274320"/>
          </a:xfrm>
        </p:spPr>
        <p:txBody>
          <a:bodyPr/>
          <a:lstStyle/>
          <a:p>
            <a:r>
              <a:rPr lang="fr-FR" dirty="0" smtClean="0"/>
              <a:t>Groupe de travail "Indicateurs" - Séance du 19 mars 2019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571932" y="113293"/>
            <a:ext cx="7248999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  <a:endParaRPr lang="fr-FR" sz="26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 descr="C:\Users\michele.lelievre\AppData\Local\Microsoft\Windows\Temporary Internet Files\Content.Outlook\UU1050WM\ONPES_300x150_72dp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683" y="22754"/>
            <a:ext cx="1800200" cy="9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564657" y="1484784"/>
            <a:ext cx="648072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Une diffusion d’Internet à l’ensemble des niveaux de vie, mais des écarts subsistent encore.</a:t>
            </a:r>
          </a:p>
          <a:p>
            <a:pPr algn="just"/>
            <a:endParaRPr lang="fr-FR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Les principaux facteurs liés à la connexion ou non à Internet d’un ménage sont plutôt l’âge et le niveau du diplôme, apparemment plus discriminants que </a:t>
            </a:r>
            <a:r>
              <a:rPr lang="fr-FR" sz="2000" smtClean="0"/>
              <a:t>le niveau de vie </a:t>
            </a:r>
            <a:r>
              <a:rPr lang="fr-FR" sz="2000" dirty="0" smtClean="0"/>
              <a:t>du ménage.</a:t>
            </a:r>
          </a:p>
          <a:p>
            <a:pPr algn="just"/>
            <a:endParaRPr lang="fr-FR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Toutefois, pour les ménages qui ont une connexion, on ne peut pas présupposer de leurs usages et pratiques avec SRCV.</a:t>
            </a:r>
          </a:p>
        </p:txBody>
      </p:sp>
    </p:spTree>
    <p:extLst>
      <p:ext uri="{BB962C8B-B14F-4D97-AF65-F5344CB8AC3E}">
        <p14:creationId xmlns:p14="http://schemas.microsoft.com/office/powerpoint/2010/main" val="60365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31859" y="1700808"/>
            <a:ext cx="7920880" cy="3744416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r>
              <a:rPr lang="fr-FR" sz="2800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Constater l’état de l’équipement numérique chez les populations défavorisées en 2016</a:t>
            </a:r>
          </a:p>
          <a:p>
            <a:pPr marL="342900" indent="-342900" algn="just">
              <a:buFontTx/>
              <a:buChar char="-"/>
            </a:pPr>
            <a:endParaRPr lang="fr-FR" sz="8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fr-FR" sz="2800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Relier l’accès à Internet à plusieurs critères caractéristiques des ménages</a:t>
            </a:r>
          </a:p>
          <a:p>
            <a:pPr marL="342900" indent="-342900" algn="just">
              <a:buFontTx/>
              <a:buChar char="-"/>
            </a:pPr>
            <a:endParaRPr lang="fr-FR" sz="800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fr-FR" sz="2800" b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Réfléchir à une meilleure manière de suivre la fracture numérique chez les ménages</a:t>
            </a:r>
            <a:endParaRPr lang="fr-FR" sz="2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-1548680" y="299900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Enjeux et objectifs de l’étude</a:t>
            </a:r>
            <a:endParaRPr lang="fr-F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2" descr="C:\Users\michele.lelievre\AppData\Local\Microsoft\Windows\Temporary Internet Files\Content.Outlook\UU1050WM\ONPES_300x150_72dp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683" y="22754"/>
            <a:ext cx="1800200" cy="9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15617" y="6309320"/>
            <a:ext cx="7172672" cy="274320"/>
          </a:xfrm>
        </p:spPr>
        <p:txBody>
          <a:bodyPr/>
          <a:lstStyle/>
          <a:p>
            <a:r>
              <a:rPr lang="fr-FR" dirty="0" smtClean="0"/>
              <a:t>Groupe de travail "Indicateurs" – Séance Fracture numérique du 19 mars 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006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12532" y="1119077"/>
            <a:ext cx="8507288" cy="5256584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dirty="0"/>
              <a:t>Questionnaire portant sur les ressources et les conditions de vie des </a:t>
            </a:r>
            <a:r>
              <a:rPr lang="fr-FR" dirty="0" smtClean="0"/>
              <a:t>ménages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dirty="0" smtClean="0"/>
              <a:t>Champ </a:t>
            </a:r>
            <a:r>
              <a:rPr lang="fr-FR" dirty="0"/>
              <a:t>de l’enquête : ensemble des ménages « ordinaires » de France </a:t>
            </a:r>
            <a:r>
              <a:rPr lang="fr-FR" dirty="0" smtClean="0"/>
              <a:t>métropolitaine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dirty="0" smtClean="0"/>
              <a:t>Enquête en panel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b="1" dirty="0" smtClean="0"/>
              <a:t>Questionnaire divisé en 2 parties : 1 partie adressée au ménage et 1 partie adressée à chaque individu du ménage séparément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dirty="0" smtClean="0"/>
              <a:t>Mode de collecte : face à face, sous CAPI, par les enquêteurs de l’INSEE</a:t>
            </a:r>
            <a:endParaRPr lang="fr-FR" b="1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987824" y="6285122"/>
            <a:ext cx="5254090" cy="274320"/>
          </a:xfrm>
        </p:spPr>
        <p:txBody>
          <a:bodyPr/>
          <a:lstStyle/>
          <a:p>
            <a:r>
              <a:rPr lang="fr-FR" dirty="0" smtClean="0"/>
              <a:t>Groupe de travail "Indicateurs" - Séance du 19 mars 2019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13293"/>
            <a:ext cx="7704856" cy="72008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2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Enquête SRCV 2016</a:t>
            </a:r>
            <a:endParaRPr lang="fr-FR" sz="26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2" descr="C:\Users\michele.lelievre\AppData\Local\Microsoft\Windows\Temporary Internet Files\Content.Outlook\UU1050WM\ONPES_300x150_72dp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683" y="22754"/>
            <a:ext cx="1800200" cy="9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52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>
          <a:xfrm>
            <a:off x="827584" y="923912"/>
            <a:ext cx="3312368" cy="4305288"/>
          </a:xfrm>
        </p:spPr>
        <p:txBody>
          <a:bodyPr>
            <a:noAutofit/>
          </a:bodyPr>
          <a:lstStyle/>
          <a:p>
            <a:pPr algn="just"/>
            <a:r>
              <a:rPr lang="fr-FR" sz="1500" dirty="0" smtClean="0"/>
              <a:t>Variables de caractérisation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rgbClr val="FF0000"/>
                </a:solidFill>
              </a:rPr>
              <a:t>Niveau de vie du ménage </a:t>
            </a:r>
            <a:r>
              <a:rPr lang="fr-FR" sz="1400" dirty="0" smtClean="0"/>
              <a:t>: ménages pauvres (en dessous du seuil à 60%), ménages modestes (entre le seuil de pauvreté et la limite supérieure du 4</a:t>
            </a:r>
            <a:r>
              <a:rPr lang="fr-FR" sz="1400" baseline="30000" dirty="0" smtClean="0"/>
              <a:t>ème</a:t>
            </a:r>
            <a:r>
              <a:rPr lang="fr-FR" sz="1400" dirty="0" smtClean="0"/>
              <a:t> décile de niveau de vie) et ménages plus aisés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rgbClr val="FF0000"/>
                </a:solidFill>
              </a:rPr>
              <a:t>Âge de la personne de référence </a:t>
            </a:r>
            <a:r>
              <a:rPr lang="fr-FR" sz="1400" dirty="0" smtClean="0"/>
              <a:t>: moins de 25 ans, 25-44 ans, 45-64 ans, plus de 65 ans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rgbClr val="FF0000"/>
                </a:solidFill>
              </a:rPr>
              <a:t>Niveau de diplôme </a:t>
            </a:r>
            <a:r>
              <a:rPr lang="fr-FR" sz="1400" dirty="0" smtClean="0"/>
              <a:t>: </a:t>
            </a:r>
            <a:r>
              <a:rPr lang="fr-FR" sz="1400" dirty="0"/>
              <a:t>sans </a:t>
            </a:r>
            <a:r>
              <a:rPr lang="fr-FR" sz="1400" dirty="0" smtClean="0"/>
              <a:t>diplôme, brevet </a:t>
            </a:r>
            <a:r>
              <a:rPr lang="fr-FR" sz="1400" dirty="0"/>
              <a:t>des collèges, Bac, </a:t>
            </a:r>
            <a:r>
              <a:rPr lang="fr-FR" sz="1400" dirty="0" smtClean="0"/>
              <a:t>Bac +2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rgbClr val="FF0000"/>
                </a:solidFill>
              </a:rPr>
              <a:t>Taille d’unité urbaine </a:t>
            </a:r>
            <a:r>
              <a:rPr lang="fr-FR" sz="1400" dirty="0" smtClean="0"/>
              <a:t>: commune rurale, moins de 100 000 habitants, plus de 100 000 habitants, agglomération de Paris</a:t>
            </a:r>
            <a:endParaRPr lang="fr-FR" sz="1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>
          <a:xfrm>
            <a:off x="4572000" y="923912"/>
            <a:ext cx="3200400" cy="37124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sz="1600" dirty="0" smtClean="0"/>
              <a:t>Variables principales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0B050"/>
                </a:solidFill>
              </a:rPr>
              <a:t>Équipement en ordinateur (ou tablette)</a:t>
            </a:r>
            <a:r>
              <a:rPr lang="fr-FR" sz="1600" dirty="0"/>
              <a:t> : </a:t>
            </a:r>
            <a:endParaRPr lang="fr-FR" sz="16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1600" dirty="0" smtClean="0"/>
              <a:t>Oui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1600" dirty="0" smtClean="0"/>
              <a:t>Non, parce que vous n’en avez pas les moyens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1600" dirty="0" smtClean="0"/>
              <a:t>Non, pour </a:t>
            </a:r>
            <a:r>
              <a:rPr lang="fr-FR" sz="1600" dirty="0"/>
              <a:t>d’autres </a:t>
            </a:r>
            <a:r>
              <a:rPr lang="fr-FR" sz="1600" dirty="0" smtClean="0"/>
              <a:t>raisons</a:t>
            </a:r>
            <a:endParaRPr lang="fr-FR" sz="1600" dirty="0" smtClean="0">
              <a:solidFill>
                <a:srgbClr val="00B05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fr-FR" sz="1600" dirty="0" smtClean="0">
                <a:solidFill>
                  <a:srgbClr val="00B050"/>
                </a:solidFill>
              </a:rPr>
              <a:t>Accès à Internet (ordinateur, tablette, smartphone, etc.,)</a:t>
            </a:r>
            <a:r>
              <a:rPr lang="fr-FR" sz="1600" dirty="0" smtClean="0"/>
              <a:t> 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1600" dirty="0"/>
              <a:t>Oui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1600" dirty="0"/>
              <a:t>Non, parce que vous n’en avez pas les moyens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1600" dirty="0"/>
              <a:t>Non, pour d’autres raisons</a:t>
            </a:r>
            <a:endParaRPr lang="fr-FR" sz="1600" dirty="0">
              <a:solidFill>
                <a:srgbClr val="00B05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059832" y="6285122"/>
            <a:ext cx="5182082" cy="274320"/>
          </a:xfrm>
        </p:spPr>
        <p:txBody>
          <a:bodyPr/>
          <a:lstStyle/>
          <a:p>
            <a:r>
              <a:rPr lang="fr-FR" dirty="0" smtClean="0"/>
              <a:t>Groupe de travail "Indicateurs" - Séance du 19 mars 2019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119244" y="354888"/>
            <a:ext cx="7520940" cy="548640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7" name="Picture 2" descr="C:\Users\michele.lelievre\AppData\Local\Microsoft\Windows\Temporary Internet Files\Content.Outlook\UU1050WM\ONPES_300x150_72dp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683" y="22754"/>
            <a:ext cx="1800200" cy="9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1427457" y="183448"/>
            <a:ext cx="7248999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Variables d’intérêt</a:t>
            </a:r>
            <a:endParaRPr lang="fr-FR" sz="26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95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7" name="Picture 2" descr="C:\Users\michele.lelievre\AppData\Local\Microsoft\Windows\Temporary Internet Files\Content.Outlook\UU1050WM\ONPES_300x150_72dp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683" y="22754"/>
            <a:ext cx="1800200" cy="9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re 1"/>
          <p:cNvSpPr txBox="1">
            <a:spLocks noGrp="1"/>
          </p:cNvSpPr>
          <p:nvPr>
            <p:ph type="title"/>
          </p:nvPr>
        </p:nvSpPr>
        <p:spPr>
          <a:xfrm>
            <a:off x="1383018" y="199013"/>
            <a:ext cx="7520940" cy="5486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Présentation générale des données de l’enquête</a:t>
            </a:r>
            <a:endParaRPr lang="fr-FR" sz="26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128230" y="836712"/>
            <a:ext cx="72728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/>
              <a:t>61% de ménages aisés, 25% de modestes, 14% de </a:t>
            </a:r>
            <a:r>
              <a:rPr lang="fr-FR" dirty="0" smtClean="0"/>
              <a:t>pauvres.</a:t>
            </a:r>
            <a:endParaRPr lang="fr-FR" dirty="0"/>
          </a:p>
          <a:p>
            <a:pPr algn="just"/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Environ 80% des enquêtés ont entre 25 et 65 ans, la population interrogée est donc majoritairement une population d’âge actif, peu de personnes au dessus de 65 ans (20%)</a:t>
            </a:r>
            <a:r>
              <a:rPr lang="fr-FR" dirty="0"/>
              <a:t> </a:t>
            </a:r>
            <a:r>
              <a:rPr lang="fr-FR" dirty="0" smtClean="0"/>
              <a:t>ou en dessous </a:t>
            </a:r>
            <a:r>
              <a:rPr lang="fr-FR" dirty="0"/>
              <a:t>de 25 ans (2</a:t>
            </a:r>
            <a:r>
              <a:rPr lang="fr-FR" dirty="0" smtClean="0"/>
              <a:t>%).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Répartition plutôt équitable par rapport aux diplômes, entre 10 et 20% pour chaque catégorie.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Idem pour la taille d’unité urbaine, excepté pour Paris qui représente 20% contre 30% pour les autres catégories.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56430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58882" y="124669"/>
            <a:ext cx="7161591" cy="548640"/>
          </a:xfrm>
        </p:spPr>
        <p:txBody>
          <a:bodyPr/>
          <a:lstStyle/>
          <a:p>
            <a:endParaRPr lang="fr-FR" sz="2400" dirty="0"/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27784" y="6285122"/>
            <a:ext cx="5614130" cy="274320"/>
          </a:xfrm>
        </p:spPr>
        <p:txBody>
          <a:bodyPr/>
          <a:lstStyle/>
          <a:p>
            <a:r>
              <a:rPr lang="fr-FR" dirty="0" smtClean="0"/>
              <a:t>Groupe de travail "Indicateurs" - Séance du 19 mars 2019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6</a:t>
            </a:fld>
            <a:endParaRPr lang="fr-FR" dirty="0"/>
          </a:p>
        </p:txBody>
      </p:sp>
      <p:pic>
        <p:nvPicPr>
          <p:cNvPr id="12" name="Picture 2" descr="C:\Users\michele.lelievre\AppData\Local\Microsoft\Windows\Temporary Internet Files\Content.Outlook\UU1050WM\ONPES_300x150_72dp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683" y="22754"/>
            <a:ext cx="1800200" cy="9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4533525"/>
              </p:ext>
            </p:extLst>
          </p:nvPr>
        </p:nvGraphicFramePr>
        <p:xfrm>
          <a:off x="467544" y="923912"/>
          <a:ext cx="5118719" cy="4268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5973765" y="1052736"/>
            <a:ext cx="293019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/>
              <a:t>87% des personnes enquêtées ont accès à Internet (3% n’ont pas les moyens et 10% ne l’ont pas pour d’autres raisons non précisées).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Quelle que soit la catégorie de niveau de vie, une très large majorité est connectée à internet (80 à 90 %).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On distingue une différence entre les plus aisés et les autres (11 points d’écart).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Peu de différence entre les ménages pauvres et modestes.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Les ménages pauvres sont près de 10% à renoncer à Internet pour des raisons financières.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1627089" y="100955"/>
            <a:ext cx="7193384" cy="5960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Accès à internet et niveau de vie</a:t>
            </a:r>
            <a:endParaRPr lang="fr-FR" sz="26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28404" y="4513280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Champ : France métropolitaine, individus âgés de 16 ans ou plus appartenant à un ménage ordinaire.</a:t>
            </a:r>
          </a:p>
          <a:p>
            <a:r>
              <a:rPr lang="fr-FR" sz="1100" i="1" dirty="0" smtClean="0"/>
              <a:t>Source : Insee, </a:t>
            </a:r>
            <a:r>
              <a:rPr lang="fr-FR" sz="1100" i="1" dirty="0"/>
              <a:t>e</a:t>
            </a:r>
            <a:r>
              <a:rPr lang="fr-FR" sz="1100" i="1" dirty="0" smtClean="0"/>
              <a:t>nquête statistique sur les ressources et les conditions de vie (SRCV) 2016, calculs Onpes.</a:t>
            </a:r>
            <a:endParaRPr lang="fr-FR" sz="1100" i="1" dirty="0"/>
          </a:p>
        </p:txBody>
      </p:sp>
    </p:spTree>
    <p:extLst>
      <p:ext uri="{BB962C8B-B14F-4D97-AF65-F5344CB8AC3E}">
        <p14:creationId xmlns:p14="http://schemas.microsoft.com/office/powerpoint/2010/main" val="396301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771800" y="6285122"/>
            <a:ext cx="5470114" cy="274320"/>
          </a:xfrm>
        </p:spPr>
        <p:txBody>
          <a:bodyPr/>
          <a:lstStyle/>
          <a:p>
            <a:r>
              <a:rPr lang="fr-FR" dirty="0" smtClean="0"/>
              <a:t>Groupe de travail "Indicateurs" - Séance du 19 mars 2019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7</a:t>
            </a:fld>
            <a:endParaRPr lang="fr-FR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7721503"/>
              </p:ext>
            </p:extLst>
          </p:nvPr>
        </p:nvGraphicFramePr>
        <p:xfrm>
          <a:off x="0" y="931056"/>
          <a:ext cx="5508104" cy="4118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 descr="C:\Users\michele.lelievre\AppData\Local\Microsoft\Windows\Temporary Internet Files\Content.Outlook\UU1050WM\ONPES_300x150_72dp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683" y="22754"/>
            <a:ext cx="1800200" cy="9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5387147" y="1700808"/>
            <a:ext cx="37444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600" dirty="0" smtClean="0"/>
              <a:t>L’âge n’est discriminant que pour les personnes de plus de 65 ans, l’accès à Internet passe de 90 % à 60 %.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600" dirty="0" smtClean="0"/>
              <a:t>La raison du non accès à Internet n’est pas majoritairement financière mais probablement davantage liée à un effet générationnel.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51520" y="5035589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i="1" dirty="0"/>
              <a:t>Champ : France métropolitaine, individus âgés de 16 ans ou plus appartenant à un ménage </a:t>
            </a:r>
            <a:r>
              <a:rPr lang="fr-FR" sz="1200" i="1" dirty="0" smtClean="0"/>
              <a:t>ordinaire.</a:t>
            </a:r>
            <a:endParaRPr lang="fr-FR" sz="1200" i="1" dirty="0">
              <a:solidFill>
                <a:srgbClr val="FF0000"/>
              </a:solidFill>
            </a:endParaRPr>
          </a:p>
          <a:p>
            <a:pPr algn="just"/>
            <a:r>
              <a:rPr lang="fr-FR" sz="1200" i="1" dirty="0"/>
              <a:t>Source : </a:t>
            </a:r>
            <a:r>
              <a:rPr lang="fr-FR" sz="1200" i="1" dirty="0" smtClean="0"/>
              <a:t>Insee, </a:t>
            </a:r>
            <a:r>
              <a:rPr lang="fr-FR" sz="1200" i="1" dirty="0"/>
              <a:t>e</a:t>
            </a:r>
            <a:r>
              <a:rPr lang="fr-FR" sz="1200" i="1" dirty="0" smtClean="0"/>
              <a:t>nquête </a:t>
            </a:r>
            <a:r>
              <a:rPr lang="fr-FR" sz="1200" i="1" dirty="0"/>
              <a:t>statistique sur les ressources et les conditions de vie (SRCV) 2016, calculs Onpes.</a:t>
            </a: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627089" y="96629"/>
            <a:ext cx="7193384" cy="5960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Accès à internet et âge</a:t>
            </a:r>
            <a:endParaRPr lang="fr-FR" sz="26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76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577517" y="111881"/>
            <a:ext cx="7248999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Lien entre l’âge et le niveau de vie</a:t>
            </a:r>
            <a:endParaRPr lang="fr-FR" sz="26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277486"/>
              </p:ext>
            </p:extLst>
          </p:nvPr>
        </p:nvGraphicFramePr>
        <p:xfrm>
          <a:off x="179513" y="1196752"/>
          <a:ext cx="5472607" cy="385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146264" y="2204864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On observe que les ménages pauvres sont majoritairement chez les moins de 25 ans, 40% d’entre eux sont pauvres.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95536" y="5097797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i="1" dirty="0"/>
              <a:t>Champ : France métropolitaine, individus âgés de 16 ans ou plus appartenant à un ménage </a:t>
            </a:r>
            <a:r>
              <a:rPr lang="fr-FR" sz="1200" i="1" dirty="0" smtClean="0"/>
              <a:t>ordinaire.</a:t>
            </a:r>
            <a:endParaRPr lang="fr-FR" sz="1200" i="1" dirty="0"/>
          </a:p>
          <a:p>
            <a:pPr algn="just"/>
            <a:r>
              <a:rPr lang="fr-FR" sz="1200" i="1" dirty="0"/>
              <a:t>Source : </a:t>
            </a:r>
            <a:r>
              <a:rPr lang="fr-FR" sz="1200" i="1" dirty="0" smtClean="0"/>
              <a:t>Insee, </a:t>
            </a:r>
            <a:r>
              <a:rPr lang="fr-FR" sz="1200" i="1" dirty="0"/>
              <a:t>e</a:t>
            </a:r>
            <a:r>
              <a:rPr lang="fr-FR" sz="1200" i="1" dirty="0" smtClean="0"/>
              <a:t>nquête </a:t>
            </a:r>
            <a:r>
              <a:rPr lang="fr-FR" sz="1200" i="1" dirty="0"/>
              <a:t>statistique sur les ressources et les conditions de vie (SRCV) 2016, calculs Onpes.</a:t>
            </a:r>
          </a:p>
        </p:txBody>
      </p:sp>
      <p:pic>
        <p:nvPicPr>
          <p:cNvPr id="9" name="Picture 2" descr="C:\Users\michele.lelievre\AppData\Local\Microsoft\Windows\Temporary Internet Files\Content.Outlook\UU1050WM\ONPES_300x150_72dp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683" y="22754"/>
            <a:ext cx="1800200" cy="9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343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Groupe de travail "Indicateurs" - Séance du 19 mars 2019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3E74-A881-486C-A033-9AB23378D69C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8" name="Picture 2" descr="C:\Users\michele.lelievre\AppData\Local\Microsoft\Windows\Temporary Internet Files\Content.Outlook\UU1050WM\ONPES_300x150_72dp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683" y="22754"/>
            <a:ext cx="1800200" cy="9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3524162"/>
              </p:ext>
            </p:extLst>
          </p:nvPr>
        </p:nvGraphicFramePr>
        <p:xfrm>
          <a:off x="107504" y="980728"/>
          <a:ext cx="5453063" cy="3762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5796136" y="1412776"/>
            <a:ext cx="324036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400" dirty="0" smtClean="0"/>
              <a:t>Peu de différences entre les diplômes à l’exception des «sans diplômes» (seulement 60 % d’accès).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400" dirty="0" smtClean="0"/>
              <a:t>Plus de 30% de non accès pour des raisons autres que financières, pouvant  s’expliquer par une difficulté d’utilisation de l’outil numérique chez ces personnes ou par l’absence de besoin.</a:t>
            </a:r>
            <a:endParaRPr lang="fr-FR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5052447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i="1" dirty="0"/>
              <a:t>Champ : France métropolitaine, individus âgés de 16 ans ou plus appartenant à un ménage </a:t>
            </a:r>
            <a:r>
              <a:rPr lang="fr-FR" sz="1200" i="1" dirty="0" smtClean="0"/>
              <a:t>ordinaire.</a:t>
            </a:r>
            <a:endParaRPr lang="fr-FR" sz="1200" i="1" dirty="0"/>
          </a:p>
          <a:p>
            <a:pPr algn="just"/>
            <a:r>
              <a:rPr lang="fr-FR" sz="1200" i="1" dirty="0"/>
              <a:t>Source : </a:t>
            </a:r>
            <a:r>
              <a:rPr lang="fr-FR" sz="1200" i="1" dirty="0" smtClean="0"/>
              <a:t>Insee, </a:t>
            </a:r>
            <a:r>
              <a:rPr lang="fr-FR" sz="1200" i="1" dirty="0"/>
              <a:t>e</a:t>
            </a:r>
            <a:r>
              <a:rPr lang="fr-FR" sz="1200" i="1" dirty="0" smtClean="0"/>
              <a:t>nquête </a:t>
            </a:r>
            <a:r>
              <a:rPr lang="fr-FR" sz="1200" i="1" dirty="0"/>
              <a:t>statistique sur les ressources et les conditions de vie (SRCV) 2016, calculs Onpes.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1577517" y="111881"/>
            <a:ext cx="7248999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Motifs du non accès à internet selon </a:t>
            </a:r>
          </a:p>
          <a:p>
            <a:pPr algn="ctr"/>
            <a:r>
              <a:rPr lang="fr-FR" sz="2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le niveau de diplôme</a:t>
            </a:r>
            <a:endParaRPr lang="fr-FR" sz="26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4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8882</TotalTime>
  <Words>1203</Words>
  <Application>Microsoft Office PowerPoint</Application>
  <PresentationFormat>Affichage à l'écran (4:3)</PresentationFormat>
  <Paragraphs>112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2_Conception personnalisée</vt:lpstr>
      <vt:lpstr>1_Conception personnalisée</vt:lpstr>
      <vt:lpstr>Conception personnalisée</vt:lpstr>
      <vt:lpstr>Angles</vt:lpstr>
      <vt:lpstr>approcher la Fracture numérique des populations pauvres et modestes  Résultats à partir de l’enquête SRCV de l’insee                                    Anthony Da Silva (ONPES)</vt:lpstr>
      <vt:lpstr>Présentation PowerPoint</vt:lpstr>
      <vt:lpstr>Enquête SRCV 2016</vt:lpstr>
      <vt:lpstr>Présentation PowerPoint</vt:lpstr>
      <vt:lpstr>Présentation générale des données de l’enquête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dgelot</dc:creator>
  <cp:lastModifiedBy>ECHEGU, Opale (DREES/DIRECTION/ONPES)</cp:lastModifiedBy>
  <cp:revision>645</cp:revision>
  <cp:lastPrinted>2019-03-18T10:28:16Z</cp:lastPrinted>
  <dcterms:created xsi:type="dcterms:W3CDTF">2014-05-21T11:03:51Z</dcterms:created>
  <dcterms:modified xsi:type="dcterms:W3CDTF">2019-03-18T16:42:06Z</dcterms:modified>
</cp:coreProperties>
</file>