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60" r:id="rId2"/>
    <p:sldId id="509" r:id="rId3"/>
    <p:sldId id="515" r:id="rId4"/>
    <p:sldId id="510" r:id="rId5"/>
    <p:sldId id="511" r:id="rId6"/>
    <p:sldId id="316" r:id="rId7"/>
    <p:sldId id="435" r:id="rId8"/>
    <p:sldId id="578" r:id="rId9"/>
    <p:sldId id="353" r:id="rId10"/>
    <p:sldId id="462" r:id="rId11"/>
    <p:sldId id="591" r:id="rId12"/>
    <p:sldId id="441" r:id="rId13"/>
    <p:sldId id="562" r:id="rId14"/>
    <p:sldId id="560" r:id="rId15"/>
    <p:sldId id="451" r:id="rId16"/>
    <p:sldId id="497" r:id="rId17"/>
    <p:sldId id="442" r:id="rId18"/>
    <p:sldId id="581" r:id="rId19"/>
    <p:sldId id="594" r:id="rId20"/>
    <p:sldId id="595" r:id="rId21"/>
    <p:sldId id="447" r:id="rId22"/>
    <p:sldId id="445" r:id="rId23"/>
    <p:sldId id="582" r:id="rId24"/>
    <p:sldId id="407" r:id="rId25"/>
    <p:sldId id="406" r:id="rId26"/>
    <p:sldId id="589" r:id="rId27"/>
    <p:sldId id="593" r:id="rId28"/>
    <p:sldId id="590" r:id="rId29"/>
    <p:sldId id="592" r:id="rId30"/>
    <p:sldId id="583" r:id="rId31"/>
    <p:sldId id="258" r:id="rId32"/>
    <p:sldId id="576" r:id="rId3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99DCCE3-6C6F-47F4-B1D4-89324B63B4A8}">
          <p14:sldIdLst>
            <p14:sldId id="260"/>
            <p14:sldId id="509"/>
            <p14:sldId id="515"/>
            <p14:sldId id="510"/>
            <p14:sldId id="511"/>
            <p14:sldId id="316"/>
            <p14:sldId id="435"/>
            <p14:sldId id="578"/>
            <p14:sldId id="353"/>
            <p14:sldId id="462"/>
            <p14:sldId id="591"/>
            <p14:sldId id="441"/>
            <p14:sldId id="562"/>
            <p14:sldId id="560"/>
            <p14:sldId id="451"/>
            <p14:sldId id="497"/>
            <p14:sldId id="442"/>
            <p14:sldId id="581"/>
            <p14:sldId id="594"/>
            <p14:sldId id="595"/>
            <p14:sldId id="447"/>
            <p14:sldId id="445"/>
            <p14:sldId id="582"/>
            <p14:sldId id="407"/>
            <p14:sldId id="406"/>
            <p14:sldId id="589"/>
            <p14:sldId id="593"/>
            <p14:sldId id="590"/>
            <p14:sldId id="592"/>
            <p14:sldId id="583"/>
            <p14:sldId id="258"/>
            <p14:sldId id="57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7A"/>
    <a:srgbClr val="9E087D"/>
    <a:srgbClr val="7AB030"/>
    <a:srgbClr val="000000"/>
    <a:srgbClr val="FF97D0"/>
    <a:srgbClr val="FC7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6" autoAdjust="0"/>
    <p:restoredTop sz="89209" autoAdjust="0"/>
  </p:normalViewPr>
  <p:slideViewPr>
    <p:cSldViewPr>
      <p:cViewPr>
        <p:scale>
          <a:sx n="79" d="100"/>
          <a:sy n="79" d="100"/>
        </p:scale>
        <p:origin x="-950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\\srv-fichier\PES\2-%20CDV\CLIENTS%20CDV%20en%20cours\CGE\2018\Livrables\Livrable%201%20-%20%201er%20tris%20et%20synth&#232;se\Anciens\Graf%20plaquette%202018.xlsx" TargetMode="External"/><Relationship Id="rId1" Type="http://schemas.openxmlformats.org/officeDocument/2006/relationships/image" Target="../media/image14.png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-fichier\PES\2-%20CDV\CLIENTS%20CDV%20en%20cours\CGE\2018\Livrables\Livrable%201%20-%20%201er%20tris%20et%20synth&#232;se\Anciens\Graf%20plaquette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srv-fichier\PES\ARCHIVES%20ASPI\ASPI\R&#233;pertoires%20individuels\Patricia\Spring%2017\draft%20PC%20tic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srv-fichier\PES\2-%20CDV\CLIENTS%20CDV%20en%20cours\CGE\2017\Livrables\Livrable%204%20-%20Pr&#233;sentation\classeur%20pour%20ppt%2017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srv-fichier\PES\2-%20CDV\CLIENTS%20CDV%20en%20cours\CGE\2017\Livrables\Livrable%204%20-%20Pr&#233;sentation\classeur%20pour%20ppt%2017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srv-fichier\PES\2-%20CDV\CLIENTS%20CDV%20en%20cours\CGE\2017\Livrables\Livrable%204%20-%20Pr&#233;sentation\classeur%20pour%20ppt%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fichier\eps\2-%20CDV\CLIENTS%20CDV%20en%20cours\CGE\2016\Livrables\Livrable%203%20-%20Rapport\Graf%20rapport%202016%20(chap2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-fichier\eps\2-%20CDV\CLIENTS%20CDV%20en%20cours\CGE\2016\Livrables\Livrable%204%20-%20Pr&#233;sentation\classeur%20pour%20ppt%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858881276204111E-2"/>
          <c:y val="8.3512659148096899E-2"/>
          <c:w val="0.85955182874867919"/>
          <c:h val="0.7715182424815728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'Webinteg 16'!$C$2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  <a:prstDash val="sys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'Webinteg 16'!$A$37:$A$38</c:f>
              <c:strCache>
                <c:ptCount val="2"/>
                <c:pt idx="0">
                  <c:v>Internaute</c:v>
                </c:pt>
                <c:pt idx="1">
                  <c:v>Non internaute</c:v>
                </c:pt>
              </c:strCache>
            </c:strRef>
          </c:cat>
          <c:val>
            <c:numRef>
              <c:f>'Webinteg 16'!$C$37:$C$38</c:f>
              <c:numCache>
                <c:formatCode>General</c:formatCode>
                <c:ptCount val="2"/>
                <c:pt idx="0">
                  <c:v>65</c:v>
                </c:pt>
                <c:pt idx="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8B-4D71-B1B9-D8CBB4BECE1C}"/>
            </c:ext>
          </c:extLst>
        </c:ser>
        <c:ser>
          <c:idx val="0"/>
          <c:order val="1"/>
          <c:tx>
            <c:strRef>
              <c:f>'Webinteg 16'!$B$2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</c:spPr>
          <c:invertIfNegative val="0"/>
          <c:dLbls>
            <c:dLbl>
              <c:idx val="0"/>
              <c:spPr>
                <a:solidFill>
                  <a:schemeClr val="bg2"/>
                </a:solidFill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'Webinteg 16'!$A$37:$A$38</c:f>
              <c:strCache>
                <c:ptCount val="2"/>
                <c:pt idx="0">
                  <c:v>Internaute</c:v>
                </c:pt>
                <c:pt idx="1">
                  <c:v>Non internaute</c:v>
                </c:pt>
              </c:strCache>
            </c:strRef>
          </c:cat>
          <c:val>
            <c:numRef>
              <c:f>'Webinteg 16'!$B$37:$B$38</c:f>
              <c:numCache>
                <c:formatCode>General</c:formatCode>
                <c:ptCount val="2"/>
                <c:pt idx="0">
                  <c:v>70</c:v>
                </c:pt>
                <c:pt idx="1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B8B-4D71-B1B9-D8CBB4BECE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244288"/>
        <c:axId val="53245824"/>
      </c:barChart>
      <c:catAx>
        <c:axId val="5324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fr-FR"/>
          </a:p>
        </c:txPr>
        <c:crossAx val="53245824"/>
        <c:crosses val="autoZero"/>
        <c:auto val="1"/>
        <c:lblAlgn val="ctr"/>
        <c:lblOffset val="100"/>
        <c:noMultiLvlLbl val="0"/>
      </c:catAx>
      <c:valAx>
        <c:axId val="53245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324428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5088676415448069"/>
          <c:y val="8.7484137298371678E-2"/>
          <c:w val="0.40387238719507351"/>
          <c:h val="0.13751193178082255"/>
        </c:manualLayout>
      </c:layout>
      <c:overlay val="0"/>
      <c:txPr>
        <a:bodyPr/>
        <a:lstStyle/>
        <a:p>
          <a:pPr>
            <a:defRPr sz="1050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'P18 mobil + smart'!$B$37</c:f>
              <c:strCache>
                <c:ptCount val="1"/>
                <c:pt idx="0">
                  <c:v>smartphone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'P18 mobil + smart'!$A$38:$A$45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'P18 mobil + smart'!$B$38:$B$45</c:f>
              <c:numCache>
                <c:formatCode>General</c:formatCode>
                <c:ptCount val="8"/>
                <c:pt idx="0">
                  <c:v>17</c:v>
                </c:pt>
                <c:pt idx="1">
                  <c:v>28</c:v>
                </c:pt>
                <c:pt idx="2">
                  <c:v>39</c:v>
                </c:pt>
                <c:pt idx="3">
                  <c:v>46</c:v>
                </c:pt>
                <c:pt idx="4">
                  <c:v>58</c:v>
                </c:pt>
                <c:pt idx="5">
                  <c:v>65</c:v>
                </c:pt>
                <c:pt idx="6">
                  <c:v>73</c:v>
                </c:pt>
                <c:pt idx="7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19-41A2-9C6A-0A58AB08D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-23"/>
        <c:axId val="78043776"/>
        <c:axId val="78045568"/>
      </c:barChart>
      <c:catAx>
        <c:axId val="7804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78045568"/>
        <c:crosses val="autoZero"/>
        <c:auto val="1"/>
        <c:lblAlgn val="ctr"/>
        <c:lblOffset val="100"/>
        <c:noMultiLvlLbl val="0"/>
      </c:catAx>
      <c:valAx>
        <c:axId val="78045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04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82714459342551E-2"/>
          <c:y val="5.7401897366375222E-2"/>
          <c:w val="0.93297266504731557"/>
          <c:h val="0.86102846049562831"/>
        </c:manualLayout>
      </c:layout>
      <c:lineChart>
        <c:grouping val="standard"/>
        <c:varyColors val="0"/>
        <c:ser>
          <c:idx val="1"/>
          <c:order val="0"/>
          <c:tx>
            <c:strRef>
              <c:f>'P18 mobil + smart'!$B$1</c:f>
              <c:strCache>
                <c:ptCount val="1"/>
                <c:pt idx="0">
                  <c:v>Téléphone mobile</c:v>
                </c:pt>
              </c:strCache>
            </c:strRef>
          </c:tx>
          <c:spPr>
            <a:ln w="25400">
              <a:solidFill>
                <a:srgbClr val="7AB03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7AB030">
                  <a:alpha val="50000"/>
                </a:srgbClr>
              </a:solidFill>
              <a:ln>
                <a:solidFill>
                  <a:srgbClr val="7AB030"/>
                </a:solidFill>
                <a:prstDash val="solid"/>
              </a:ln>
            </c:spPr>
          </c:marker>
          <c:dPt>
            <c:idx val="1"/>
            <c:bubble3D val="0"/>
            <c:spPr>
              <a:ln w="25400">
                <a:solidFill>
                  <a:srgbClr val="7AB030"/>
                </a:solidFill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19-428A-B614-5DD6DA531272}"/>
              </c:ext>
            </c:extLst>
          </c:dPt>
          <c:dPt>
            <c:idx val="2"/>
            <c:bubble3D val="0"/>
            <c:spPr>
              <a:ln w="25400">
                <a:solidFill>
                  <a:srgbClr val="7AB030"/>
                </a:solidFill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919-428A-B614-5DD6DA531272}"/>
              </c:ext>
            </c:extLst>
          </c:dPt>
          <c:dPt>
            <c:idx val="3"/>
            <c:bubble3D val="0"/>
            <c:spPr>
              <a:ln w="25400">
                <a:solidFill>
                  <a:srgbClr val="7AB030"/>
                </a:solidFill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919-428A-B614-5DD6DA531272}"/>
              </c:ext>
            </c:extLst>
          </c:dPt>
          <c:dPt>
            <c:idx val="4"/>
            <c:bubble3D val="0"/>
            <c:spPr>
              <a:ln w="25400">
                <a:solidFill>
                  <a:srgbClr val="7AB030"/>
                </a:solidFill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919-428A-B614-5DD6DA531272}"/>
              </c:ext>
            </c:extLst>
          </c:dPt>
          <c:dPt>
            <c:idx val="5"/>
            <c:bubble3D val="0"/>
            <c:spPr>
              <a:ln w="25400">
                <a:solidFill>
                  <a:srgbClr val="7AB030"/>
                </a:solidFill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919-428A-B614-5DD6DA531272}"/>
              </c:ext>
            </c:extLst>
          </c:dPt>
          <c:dPt>
            <c:idx val="6"/>
            <c:bubble3D val="0"/>
            <c:spPr>
              <a:ln w="25400">
                <a:solidFill>
                  <a:srgbClr val="7AB030"/>
                </a:solidFill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919-428A-B614-5DD6DA531272}"/>
              </c:ext>
            </c:extLst>
          </c:dPt>
          <c:dLbls>
            <c:dLbl>
              <c:idx val="13"/>
              <c:spPr>
                <a:solidFill>
                  <a:sysClr val="window" lastClr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chemeClr val="bg1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ysClr val="windowText" lastClr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>
                <a:solidFill>
                  <a:sysClr val="window" lastClr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ysClr val="windowText" lastClr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ysClr val="windowText" lastClr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spPr>
                <a:solidFill>
                  <a:sysClr val="window" lastClr="FFFFFF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ysClr val="windowText" lastClr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chemeClr val="tx1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ysClr val="windowText" lastClr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ysClr val="windowText" lastClr="000000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spPr>
                <a:solidFill>
                  <a:srgbClr val="92D05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'P18 mobil + smart'!$A$2:$A$23</c:f>
              <c:numCache>
                <c:formatCode>General</c:formatCode>
                <c:ptCount val="2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</c:numCache>
            </c:numRef>
          </c:cat>
          <c:val>
            <c:numRef>
              <c:f>'P18 mobil + smart'!$B$2:$B$23</c:f>
              <c:numCache>
                <c:formatCode>General</c:formatCode>
                <c:ptCount val="22"/>
                <c:pt idx="0">
                  <c:v>4</c:v>
                </c:pt>
                <c:pt idx="1">
                  <c:v>11</c:v>
                </c:pt>
                <c:pt idx="2">
                  <c:v>24</c:v>
                </c:pt>
                <c:pt idx="3">
                  <c:v>47</c:v>
                </c:pt>
                <c:pt idx="4">
                  <c:v>55</c:v>
                </c:pt>
                <c:pt idx="5">
                  <c:v>60</c:v>
                </c:pt>
                <c:pt idx="6">
                  <c:v>62</c:v>
                </c:pt>
                <c:pt idx="7">
                  <c:v>67</c:v>
                </c:pt>
                <c:pt idx="8">
                  <c:v>70</c:v>
                </c:pt>
                <c:pt idx="9">
                  <c:v>74</c:v>
                </c:pt>
                <c:pt idx="10">
                  <c:v>75</c:v>
                </c:pt>
                <c:pt idx="11">
                  <c:v>78</c:v>
                </c:pt>
                <c:pt idx="12">
                  <c:v>82</c:v>
                </c:pt>
                <c:pt idx="13">
                  <c:v>83</c:v>
                </c:pt>
                <c:pt idx="14">
                  <c:v>85</c:v>
                </c:pt>
                <c:pt idx="15">
                  <c:v>88</c:v>
                </c:pt>
                <c:pt idx="16">
                  <c:v>89</c:v>
                </c:pt>
                <c:pt idx="17">
                  <c:v>89</c:v>
                </c:pt>
                <c:pt idx="18">
                  <c:v>92</c:v>
                </c:pt>
                <c:pt idx="19">
                  <c:v>93</c:v>
                </c:pt>
                <c:pt idx="20">
                  <c:v>94</c:v>
                </c:pt>
                <c:pt idx="21">
                  <c:v>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1919-428A-B614-5DD6DA531272}"/>
            </c:ext>
          </c:extLst>
        </c:ser>
        <c:ser>
          <c:idx val="0"/>
          <c:order val="1"/>
          <c:tx>
            <c:strRef>
              <c:f>'P18 mobil + smart'!$C$1</c:f>
              <c:strCache>
                <c:ptCount val="1"/>
                <c:pt idx="0">
                  <c:v>smartphone</c:v>
                </c:pt>
              </c:strCache>
            </c:strRef>
          </c:tx>
          <c:spPr>
            <a:ln>
              <a:solidFill>
                <a:srgbClr val="009EE0"/>
              </a:solidFill>
            </a:ln>
          </c:spPr>
          <c:marker>
            <c:symbol val="circle"/>
            <c:size val="5"/>
            <c:spPr>
              <a:solidFill>
                <a:srgbClr val="009EE0"/>
              </a:solidFill>
              <a:ln>
                <a:solidFill>
                  <a:srgbClr val="009EE0"/>
                </a:solidFill>
              </a:ln>
            </c:spPr>
          </c:marker>
          <c:dLbls>
            <c:dLbl>
              <c:idx val="16"/>
              <c:spPr>
                <a:noFill/>
              </c:spPr>
              <c:txPr>
                <a:bodyPr/>
                <a:lstStyle/>
                <a:p>
                  <a:pPr>
                    <a:defRPr sz="900" b="0">
                      <a:solidFill>
                        <a:sysClr val="windowText" lastClr="000000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spPr>
                <a:noFill/>
              </c:spPr>
              <c:txPr>
                <a:bodyPr/>
                <a:lstStyle/>
                <a:p>
                  <a:pPr>
                    <a:defRPr sz="900" b="0">
                      <a:solidFill>
                        <a:sysClr val="windowText" lastClr="000000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spPr>
                <a:noFill/>
              </c:spPr>
              <c:txPr>
                <a:bodyPr/>
                <a:lstStyle/>
                <a:p>
                  <a:pPr>
                    <a:defRPr sz="900" b="0">
                      <a:solidFill>
                        <a:sysClr val="windowText" lastClr="000000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0">
                      <a:solidFill>
                        <a:sysClr val="windowText" lastClr="000000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0">
                      <a:solidFill>
                        <a:sysClr val="windowText" lastClr="000000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spPr>
                <a:solidFill>
                  <a:srgbClr val="00B0F0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'P18 mobil + smart'!$A$2:$A$23</c:f>
              <c:numCache>
                <c:formatCode>General</c:formatCode>
                <c:ptCount val="2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</c:numCache>
            </c:numRef>
          </c:cat>
          <c:val>
            <c:numRef>
              <c:f>'P18 mobil + smart'!$C$2:$C$23</c:f>
              <c:numCache>
                <c:formatCode>General</c:formatCode>
                <c:ptCount val="22"/>
                <c:pt idx="14">
                  <c:v>17</c:v>
                </c:pt>
                <c:pt idx="15">
                  <c:v>28</c:v>
                </c:pt>
                <c:pt idx="16">
                  <c:v>39</c:v>
                </c:pt>
                <c:pt idx="17">
                  <c:v>46</c:v>
                </c:pt>
                <c:pt idx="18">
                  <c:v>58</c:v>
                </c:pt>
                <c:pt idx="19">
                  <c:v>65</c:v>
                </c:pt>
                <c:pt idx="20">
                  <c:v>73</c:v>
                </c:pt>
                <c:pt idx="21">
                  <c:v>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C-1919-428A-B614-5DD6DA531272}"/>
            </c:ext>
          </c:extLst>
        </c:ser>
        <c:ser>
          <c:idx val="2"/>
          <c:order val="2"/>
          <c:tx>
            <c:strRef>
              <c:f>'P18 mobil + smart'!$D$1</c:f>
              <c:strCache>
                <c:ptCount val="1"/>
                <c:pt idx="0">
                  <c:v>4G</c:v>
                </c:pt>
              </c:strCache>
            </c:strRef>
          </c:tx>
          <c:spPr>
            <a:ln w="19050">
              <a:solidFill>
                <a:schemeClr val="accent1"/>
              </a:solidFill>
              <a:prstDash val="sysDash"/>
            </a:ln>
          </c:spPr>
          <c:marker>
            <c:symbol val="circle"/>
            <c:size val="7"/>
            <c:spPr>
              <a:solidFill>
                <a:srgbClr val="E2007A"/>
              </a:solidFill>
              <a:ln>
                <a:solidFill>
                  <a:srgbClr val="E2007A"/>
                </a:solidFill>
              </a:ln>
            </c:spPr>
          </c:marker>
          <c:dPt>
            <c:idx val="18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1919-428A-B614-5DD6DA531272}"/>
              </c:ext>
            </c:extLst>
          </c:dPt>
          <c:dPt>
            <c:idx val="2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1919-428A-B614-5DD6DA531272}"/>
              </c:ext>
            </c:extLst>
          </c:dPt>
          <c:dLbls>
            <c:dLbl>
              <c:idx val="1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919-428A-B614-5DD6DA531272}"/>
                </c:ext>
              </c:extLst>
            </c:dLbl>
            <c:dLbl>
              <c:idx val="2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919-428A-B614-5DD6DA531272}"/>
                </c:ext>
              </c:extLst>
            </c:dLbl>
            <c:dLbl>
              <c:idx val="21"/>
              <c:spPr>
                <a:solidFill>
                  <a:srgbClr val="E2007A"/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'P18 mobil + smart'!$A$2:$A$23</c:f>
              <c:numCache>
                <c:formatCode>General</c:formatCode>
                <c:ptCount val="2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</c:numCache>
            </c:numRef>
          </c:cat>
          <c:val>
            <c:numRef>
              <c:f>'P18 mobil + smart'!$D$2:$D$23</c:f>
              <c:numCache>
                <c:formatCode>General</c:formatCode>
                <c:ptCount val="22"/>
                <c:pt idx="17">
                  <c:v>12</c:v>
                </c:pt>
                <c:pt idx="18">
                  <c:v>25.5</c:v>
                </c:pt>
                <c:pt idx="19">
                  <c:v>39</c:v>
                </c:pt>
                <c:pt idx="20">
                  <c:v>48</c:v>
                </c:pt>
                <c:pt idx="21">
                  <c:v>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0-1919-428A-B614-5DD6DA531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645184"/>
        <c:axId val="87659264"/>
      </c:lineChart>
      <c:catAx>
        <c:axId val="8764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fr-FR"/>
          </a:p>
        </c:txPr>
        <c:crossAx val="876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659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fr-FR"/>
          </a:p>
        </c:txPr>
        <c:crossAx val="87645184"/>
        <c:crosses val="autoZero"/>
        <c:crossBetween val="between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fr-F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appetnew!$P$6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appetnew!$O$24:$O$27</c:f>
              <c:strCache>
                <c:ptCount val="4"/>
                <c:pt idx="0">
                  <c:v>Très compétent</c:v>
                </c:pt>
                <c:pt idx="1">
                  <c:v>Assez compétent</c:v>
                </c:pt>
                <c:pt idx="2">
                  <c:v>Pas très compétent</c:v>
                </c:pt>
                <c:pt idx="3">
                  <c:v>Pas du tout compétent</c:v>
                </c:pt>
              </c:strCache>
            </c:strRef>
          </c:cat>
          <c:val>
            <c:numRef>
              <c:f>appetnew!$P$24:$P$27</c:f>
              <c:numCache>
                <c:formatCode>0</c:formatCode>
                <c:ptCount val="4"/>
                <c:pt idx="0">
                  <c:v>6.1252728858967176</c:v>
                </c:pt>
                <c:pt idx="1">
                  <c:v>11.301990398687542</c:v>
                </c:pt>
                <c:pt idx="2">
                  <c:v>30.724472259334199</c:v>
                </c:pt>
                <c:pt idx="3">
                  <c:v>76.629229547087206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439-4E1A-922E-2EC543A52B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073984"/>
        <c:axId val="96337920"/>
      </c:lineChart>
      <c:catAx>
        <c:axId val="9607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96337920"/>
        <c:crosses val="autoZero"/>
        <c:auto val="1"/>
        <c:lblAlgn val="ctr"/>
        <c:lblOffset val="100"/>
        <c:noMultiLvlLbl val="0"/>
      </c:catAx>
      <c:valAx>
        <c:axId val="96337920"/>
        <c:scaling>
          <c:orientation val="minMax"/>
          <c:max val="8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960739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telsmart!$C$50</c:f>
              <c:strCache>
                <c:ptCount val="1"/>
                <c:pt idx="0">
                  <c:v>Smartphone</c:v>
                </c:pt>
              </c:strCache>
            </c:strRef>
          </c:tx>
          <c:spPr>
            <a:solidFill>
              <a:srgbClr val="7AB0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telsmart!$B$59:$B$62</c:f>
              <c:strCache>
                <c:ptCount val="4"/>
                <c:pt idx="0">
                  <c:v>Non diplômé</c:v>
                </c:pt>
                <c:pt idx="1">
                  <c:v>BEPC</c:v>
                </c:pt>
                <c:pt idx="2">
                  <c:v>BAC</c:v>
                </c:pt>
                <c:pt idx="3">
                  <c:v>Diplômé du supérieur</c:v>
                </c:pt>
              </c:strCache>
            </c:strRef>
          </c:cat>
          <c:val>
            <c:numRef>
              <c:f>telsmart!$C$59:$C$62</c:f>
              <c:numCache>
                <c:formatCode>0</c:formatCode>
                <c:ptCount val="4"/>
                <c:pt idx="0">
                  <c:v>39.183082327313912</c:v>
                </c:pt>
                <c:pt idx="1">
                  <c:v>65.952433072767406</c:v>
                </c:pt>
                <c:pt idx="2">
                  <c:v>83.217821492866605</c:v>
                </c:pt>
                <c:pt idx="3">
                  <c:v>86.872557076993644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8A-4847-85B7-3C56C62289CB}"/>
            </c:ext>
          </c:extLst>
        </c:ser>
        <c:ser>
          <c:idx val="1"/>
          <c:order val="1"/>
          <c:tx>
            <c:strRef>
              <c:f>telsmart!$D$50</c:f>
              <c:strCache>
                <c:ptCount val="1"/>
                <c:pt idx="0">
                  <c:v>Mobile simple</c:v>
                </c:pt>
              </c:strCache>
            </c:strRef>
          </c:tx>
          <c:spPr>
            <a:solidFill>
              <a:srgbClr val="E200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telsmart!$B$59:$B$62</c:f>
              <c:strCache>
                <c:ptCount val="4"/>
                <c:pt idx="0">
                  <c:v>Non diplômé</c:v>
                </c:pt>
                <c:pt idx="1">
                  <c:v>BEPC</c:v>
                </c:pt>
                <c:pt idx="2">
                  <c:v>BAC</c:v>
                </c:pt>
                <c:pt idx="3">
                  <c:v>Diplômé du supérieur</c:v>
                </c:pt>
              </c:strCache>
            </c:strRef>
          </c:cat>
          <c:val>
            <c:numRef>
              <c:f>telsmart!$D$59:$D$62</c:f>
              <c:numCache>
                <c:formatCode>0</c:formatCode>
                <c:ptCount val="4"/>
                <c:pt idx="0">
                  <c:v>39.190436893196384</c:v>
                </c:pt>
                <c:pt idx="1">
                  <c:v>28.674230835887631</c:v>
                </c:pt>
                <c:pt idx="2">
                  <c:v>14.927952963723984</c:v>
                </c:pt>
                <c:pt idx="3">
                  <c:v>11.066197332440721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8A-4847-85B7-3C56C62289CB}"/>
            </c:ext>
          </c:extLst>
        </c:ser>
        <c:ser>
          <c:idx val="2"/>
          <c:order val="2"/>
          <c:tx>
            <c:strRef>
              <c:f>telsmart!$E$50</c:f>
              <c:strCache>
                <c:ptCount val="1"/>
                <c:pt idx="0">
                  <c:v>Pas de mobile</c:v>
                </c:pt>
              </c:strCache>
            </c:strRef>
          </c:tx>
          <c:spPr>
            <a:solidFill>
              <a:srgbClr val="9E087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telsmart!$B$59:$B$62</c:f>
              <c:strCache>
                <c:ptCount val="4"/>
                <c:pt idx="0">
                  <c:v>Non diplômé</c:v>
                </c:pt>
                <c:pt idx="1">
                  <c:v>BEPC</c:v>
                </c:pt>
                <c:pt idx="2">
                  <c:v>BAC</c:v>
                </c:pt>
                <c:pt idx="3">
                  <c:v>Diplômé du supérieur</c:v>
                </c:pt>
              </c:strCache>
            </c:strRef>
          </c:cat>
          <c:val>
            <c:numRef>
              <c:f>telsmart!$E$59:$E$62</c:f>
              <c:numCache>
                <c:formatCode>0</c:formatCode>
                <c:ptCount val="4"/>
                <c:pt idx="0">
                  <c:v>21.626480779489697</c:v>
                </c:pt>
                <c:pt idx="1">
                  <c:v>5.3733360913450028</c:v>
                </c:pt>
                <c:pt idx="2">
                  <c:v>1.8542255434093462</c:v>
                </c:pt>
                <c:pt idx="3">
                  <c:v>2.0612455905656568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8A-4847-85B7-3C56C62289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930496"/>
        <c:axId val="99932032"/>
      </c:barChart>
      <c:catAx>
        <c:axId val="9993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99932032"/>
        <c:crosses val="autoZero"/>
        <c:auto val="1"/>
        <c:lblAlgn val="ctr"/>
        <c:lblOffset val="100"/>
        <c:noMultiLvlLbl val="0"/>
      </c:catAx>
      <c:valAx>
        <c:axId val="999320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9993049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'telsmart 18'!$F$50</c:f>
              <c:strCache>
                <c:ptCount val="1"/>
                <c:pt idx="0">
                  <c:v>Smartphone</c:v>
                </c:pt>
              </c:strCache>
            </c:strRef>
          </c:tx>
          <c:spPr>
            <a:solidFill>
              <a:srgbClr val="7AB0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'telsmart 18'!$E$51:$E$56</c:f>
              <c:strCache>
                <c:ptCount val="6"/>
                <c:pt idx="0">
                  <c:v>12-17 ans</c:v>
                </c:pt>
                <c:pt idx="1">
                  <c:v>18-24 ans</c:v>
                </c:pt>
                <c:pt idx="2">
                  <c:v>25-39 ans</c:v>
                </c:pt>
                <c:pt idx="3">
                  <c:v>40-59 ans</c:v>
                </c:pt>
                <c:pt idx="4">
                  <c:v>60-69 ans</c:v>
                </c:pt>
                <c:pt idx="5">
                  <c:v>70 ans et plus</c:v>
                </c:pt>
              </c:strCache>
            </c:strRef>
          </c:cat>
          <c:val>
            <c:numRef>
              <c:f>'telsmart 18'!$F$51:$F$56</c:f>
              <c:numCache>
                <c:formatCode>0</c:formatCode>
                <c:ptCount val="6"/>
                <c:pt idx="0">
                  <c:v>82.937971474102667</c:v>
                </c:pt>
                <c:pt idx="1">
                  <c:v>98.001410159209584</c:v>
                </c:pt>
                <c:pt idx="2">
                  <c:v>91.715239007000974</c:v>
                </c:pt>
                <c:pt idx="3">
                  <c:v>81.104097256408593</c:v>
                </c:pt>
                <c:pt idx="4">
                  <c:v>55.214143980355132</c:v>
                </c:pt>
                <c:pt idx="5">
                  <c:v>35.425283954237898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92-4F0C-B147-7AA401AF9839}"/>
            </c:ext>
          </c:extLst>
        </c:ser>
        <c:ser>
          <c:idx val="1"/>
          <c:order val="1"/>
          <c:tx>
            <c:strRef>
              <c:f>'telsmart 18'!$G$50</c:f>
              <c:strCache>
                <c:ptCount val="1"/>
                <c:pt idx="0">
                  <c:v>Mobile simple</c:v>
                </c:pt>
              </c:strCache>
            </c:strRef>
          </c:tx>
          <c:spPr>
            <a:solidFill>
              <a:srgbClr val="E200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'telsmart 18'!$E$51:$E$56</c:f>
              <c:strCache>
                <c:ptCount val="6"/>
                <c:pt idx="0">
                  <c:v>12-17 ans</c:v>
                </c:pt>
                <c:pt idx="1">
                  <c:v>18-24 ans</c:v>
                </c:pt>
                <c:pt idx="2">
                  <c:v>25-39 ans</c:v>
                </c:pt>
                <c:pt idx="3">
                  <c:v>40-59 ans</c:v>
                </c:pt>
                <c:pt idx="4">
                  <c:v>60-69 ans</c:v>
                </c:pt>
                <c:pt idx="5">
                  <c:v>70 ans et plus</c:v>
                </c:pt>
              </c:strCache>
            </c:strRef>
          </c:cat>
          <c:val>
            <c:numRef>
              <c:f>'telsmart 18'!$G$51:$G$56</c:f>
              <c:numCache>
                <c:formatCode>0</c:formatCode>
                <c:ptCount val="6"/>
                <c:pt idx="0">
                  <c:v>7.1288343946504291</c:v>
                </c:pt>
                <c:pt idx="1">
                  <c:v>1.9985898407904046</c:v>
                </c:pt>
                <c:pt idx="2">
                  <c:v>5.9677644018295135</c:v>
                </c:pt>
                <c:pt idx="3">
                  <c:v>15.172780125478191</c:v>
                </c:pt>
                <c:pt idx="4">
                  <c:v>38.542195441561418</c:v>
                </c:pt>
                <c:pt idx="5">
                  <c:v>47.061767987158881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92-4F0C-B147-7AA401AF9839}"/>
            </c:ext>
          </c:extLst>
        </c:ser>
        <c:ser>
          <c:idx val="2"/>
          <c:order val="2"/>
          <c:tx>
            <c:strRef>
              <c:f>'telsmart 18'!$H$50</c:f>
              <c:strCache>
                <c:ptCount val="1"/>
                <c:pt idx="0">
                  <c:v>Pas de mobile</c:v>
                </c:pt>
              </c:strCache>
            </c:strRef>
          </c:tx>
          <c:spPr>
            <a:solidFill>
              <a:srgbClr val="9E087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'telsmart 18'!$E$51:$E$56</c:f>
              <c:strCache>
                <c:ptCount val="6"/>
                <c:pt idx="0">
                  <c:v>12-17 ans</c:v>
                </c:pt>
                <c:pt idx="1">
                  <c:v>18-24 ans</c:v>
                </c:pt>
                <c:pt idx="2">
                  <c:v>25-39 ans</c:v>
                </c:pt>
                <c:pt idx="3">
                  <c:v>40-59 ans</c:v>
                </c:pt>
                <c:pt idx="4">
                  <c:v>60-69 ans</c:v>
                </c:pt>
                <c:pt idx="5">
                  <c:v>70 ans et plus</c:v>
                </c:pt>
              </c:strCache>
            </c:strRef>
          </c:cat>
          <c:val>
            <c:numRef>
              <c:f>'telsmart 18'!$H$51:$H$56</c:f>
              <c:numCache>
                <c:formatCode>0</c:formatCode>
                <c:ptCount val="6"/>
                <c:pt idx="0">
                  <c:v>9.9331941312469212</c:v>
                </c:pt>
                <c:pt idx="1">
                  <c:v>0</c:v>
                </c:pt>
                <c:pt idx="2">
                  <c:v>2.3169965911695751</c:v>
                </c:pt>
                <c:pt idx="3">
                  <c:v>3.7231226181131678</c:v>
                </c:pt>
                <c:pt idx="4">
                  <c:v>6.2436605780835386</c:v>
                </c:pt>
                <c:pt idx="5">
                  <c:v>17.512948058603126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292-4F0C-B147-7AA401AF9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0242944"/>
        <c:axId val="100244480"/>
      </c:barChart>
      <c:catAx>
        <c:axId val="10024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100244480"/>
        <c:crosses val="autoZero"/>
        <c:auto val="1"/>
        <c:lblAlgn val="ctr"/>
        <c:lblOffset val="100"/>
        <c:noMultiLvlLbl val="0"/>
      </c:catAx>
      <c:valAx>
        <c:axId val="1002444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1002429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'telsmart 18'!$F$50</c:f>
              <c:strCache>
                <c:ptCount val="1"/>
                <c:pt idx="0">
                  <c:v>Smartphone</c:v>
                </c:pt>
              </c:strCache>
            </c:strRef>
          </c:tx>
          <c:spPr>
            <a:solidFill>
              <a:srgbClr val="7AB0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'telsmart 18'!$E$65:$E$68</c:f>
              <c:strCache>
                <c:ptCount val="4"/>
                <c:pt idx="0">
                  <c:v>Bas revenus</c:v>
                </c:pt>
                <c:pt idx="1">
                  <c:v>Classes moyennes inférieures</c:v>
                </c:pt>
                <c:pt idx="2">
                  <c:v>Classes moyennes supérieures</c:v>
                </c:pt>
                <c:pt idx="3">
                  <c:v>Hauts revenus</c:v>
                </c:pt>
              </c:strCache>
            </c:strRef>
          </c:cat>
          <c:val>
            <c:numRef>
              <c:f>'telsmart 18'!$F$65:$F$68</c:f>
              <c:numCache>
                <c:formatCode>0</c:formatCode>
                <c:ptCount val="4"/>
                <c:pt idx="0">
                  <c:v>74.968281505584727</c:v>
                </c:pt>
                <c:pt idx="1">
                  <c:v>67.932286742757896</c:v>
                </c:pt>
                <c:pt idx="2">
                  <c:v>77.468211183015327</c:v>
                </c:pt>
                <c:pt idx="3">
                  <c:v>79.661380411765194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21-4E5E-9AD1-267D7AD7B32F}"/>
            </c:ext>
          </c:extLst>
        </c:ser>
        <c:ser>
          <c:idx val="1"/>
          <c:order val="1"/>
          <c:tx>
            <c:strRef>
              <c:f>'telsmart 18'!$G$50</c:f>
              <c:strCache>
                <c:ptCount val="1"/>
                <c:pt idx="0">
                  <c:v>Mobile simple</c:v>
                </c:pt>
              </c:strCache>
            </c:strRef>
          </c:tx>
          <c:spPr>
            <a:solidFill>
              <a:srgbClr val="E200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'telsmart 18'!$E$65:$E$68</c:f>
              <c:strCache>
                <c:ptCount val="4"/>
                <c:pt idx="0">
                  <c:v>Bas revenus</c:v>
                </c:pt>
                <c:pt idx="1">
                  <c:v>Classes moyennes inférieures</c:v>
                </c:pt>
                <c:pt idx="2">
                  <c:v>Classes moyennes supérieures</c:v>
                </c:pt>
                <c:pt idx="3">
                  <c:v>Hauts revenus</c:v>
                </c:pt>
              </c:strCache>
            </c:strRef>
          </c:cat>
          <c:val>
            <c:numRef>
              <c:f>'telsmart 18'!$G$65:$G$68</c:f>
              <c:numCache>
                <c:formatCode>0</c:formatCode>
                <c:ptCount val="4"/>
                <c:pt idx="0">
                  <c:v>19.439019551761863</c:v>
                </c:pt>
                <c:pt idx="1">
                  <c:v>24.876524320582082</c:v>
                </c:pt>
                <c:pt idx="2">
                  <c:v>18.023730389482452</c:v>
                </c:pt>
                <c:pt idx="3">
                  <c:v>14.64506348425604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21-4E5E-9AD1-267D7AD7B32F}"/>
            </c:ext>
          </c:extLst>
        </c:ser>
        <c:ser>
          <c:idx val="2"/>
          <c:order val="2"/>
          <c:tx>
            <c:strRef>
              <c:f>'telsmart 18'!$H$50</c:f>
              <c:strCache>
                <c:ptCount val="1"/>
                <c:pt idx="0">
                  <c:v>Pas de mobile</c:v>
                </c:pt>
              </c:strCache>
            </c:strRef>
          </c:tx>
          <c:spPr>
            <a:solidFill>
              <a:srgbClr val="9E087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'telsmart 18'!$E$65:$E$68</c:f>
              <c:strCache>
                <c:ptCount val="4"/>
                <c:pt idx="0">
                  <c:v>Bas revenus</c:v>
                </c:pt>
                <c:pt idx="1">
                  <c:v>Classes moyennes inférieures</c:v>
                </c:pt>
                <c:pt idx="2">
                  <c:v>Classes moyennes supérieures</c:v>
                </c:pt>
                <c:pt idx="3">
                  <c:v>Hauts revenus</c:v>
                </c:pt>
              </c:strCache>
            </c:strRef>
          </c:cat>
          <c:val>
            <c:numRef>
              <c:f>'telsmart 18'!$H$65:$H$68</c:f>
              <c:numCache>
                <c:formatCode>0</c:formatCode>
                <c:ptCount val="4"/>
                <c:pt idx="0">
                  <c:v>5.5926989426535689</c:v>
                </c:pt>
                <c:pt idx="1">
                  <c:v>7.1911889366600938</c:v>
                </c:pt>
                <c:pt idx="2">
                  <c:v>4.5080584275021724</c:v>
                </c:pt>
                <c:pt idx="3">
                  <c:v>5.693556103978767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21-4E5E-9AD1-267D7AD7B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5309312"/>
        <c:axId val="105310848"/>
      </c:barChart>
      <c:catAx>
        <c:axId val="10530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105310848"/>
        <c:crosses val="autoZero"/>
        <c:auto val="1"/>
        <c:lblAlgn val="ctr"/>
        <c:lblOffset val="100"/>
        <c:noMultiLvlLbl val="0"/>
      </c:catAx>
      <c:valAx>
        <c:axId val="10531084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fr-FR"/>
          </a:p>
        </c:txPr>
        <c:crossAx val="1053093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71986220472440943"/>
          <c:h val="0.83309419655876349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'P16 qualimob'!$A$69</c:f>
              <c:strCache>
                <c:ptCount val="1"/>
                <c:pt idx="0">
                  <c:v>Pas satisfait</c:v>
                </c:pt>
              </c:strCache>
            </c:strRef>
          </c:tx>
          <c:spPr>
            <a:solidFill>
              <a:srgbClr val="9E087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'P16 qualimob'!$B$67:$C$67</c:f>
              <c:strCache>
                <c:ptCount val="2"/>
                <c:pt idx="0">
                  <c:v>Total</c:v>
                </c:pt>
                <c:pt idx="1">
                  <c:v>dont : ZPD</c:v>
                </c:pt>
              </c:strCache>
            </c:strRef>
          </c:cat>
          <c:val>
            <c:numRef>
              <c:f>'P16 qualimob'!$B$69:$C$69</c:f>
              <c:numCache>
                <c:formatCode>General</c:formatCode>
                <c:ptCount val="2"/>
                <c:pt idx="0">
                  <c:v>16</c:v>
                </c:pt>
                <c:pt idx="1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BD-4A2E-88FF-29900EE86E43}"/>
            </c:ext>
          </c:extLst>
        </c:ser>
        <c:ser>
          <c:idx val="0"/>
          <c:order val="1"/>
          <c:tx>
            <c:strRef>
              <c:f>'P16 qualimob'!$A$68</c:f>
              <c:strCache>
                <c:ptCount val="1"/>
                <c:pt idx="0">
                  <c:v>Satisfait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'P16 qualimob'!$B$67:$C$67</c:f>
              <c:strCache>
                <c:ptCount val="2"/>
                <c:pt idx="0">
                  <c:v>Total</c:v>
                </c:pt>
                <c:pt idx="1">
                  <c:v>dont : ZPD</c:v>
                </c:pt>
              </c:strCache>
            </c:strRef>
          </c:cat>
          <c:val>
            <c:numRef>
              <c:f>'P16 qualimob'!$B$68:$C$68</c:f>
              <c:numCache>
                <c:formatCode>General</c:formatCode>
                <c:ptCount val="2"/>
                <c:pt idx="0">
                  <c:v>83</c:v>
                </c:pt>
                <c:pt idx="1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BD-4A2E-88FF-29900EE86E4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5184256"/>
        <c:axId val="105194240"/>
      </c:barChart>
      <c:catAx>
        <c:axId val="105184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5194240"/>
        <c:crosses val="autoZero"/>
        <c:auto val="1"/>
        <c:lblAlgn val="ctr"/>
        <c:lblOffset val="100"/>
        <c:noMultiLvlLbl val="0"/>
      </c:catAx>
      <c:valAx>
        <c:axId val="10519424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05184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32169025551107"/>
          <c:y val="0.35357538641003211"/>
          <c:w val="0.21178954588865231"/>
          <c:h val="0.2182531064219173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2178173443519"/>
          <c:y val="3.6905621597600247E-3"/>
          <c:w val="0.5339607588671067"/>
          <c:h val="0.896712203511147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'les usages 16 x sd'!$M$5</c:f>
              <c:strCache>
                <c:ptCount val="1"/>
                <c:pt idx="0">
                  <c:v>Homme</c:v>
                </c:pt>
              </c:strCache>
            </c:strRef>
          </c:tx>
          <c:spPr>
            <a:solidFill>
              <a:srgbClr val="009EE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B0F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'les usages 16 x sd'!$L$6:$L$13</c:f>
              <c:strCache>
                <c:ptCount val="8"/>
                <c:pt idx="0">
                  <c:v>Suivre une formation sur internet</c:v>
                </c:pt>
                <c:pt idx="1">
                  <c:v>Rechercher des offres d'emploi</c:v>
                </c:pt>
                <c:pt idx="2">
                  <c:v>Etre membre d'un réseau social</c:v>
                </c:pt>
                <c:pt idx="3">
                  <c:v>Ecouter, télécharger de la musique</c:v>
                </c:pt>
                <c:pt idx="4">
                  <c:v>Acheter en ligne</c:v>
                </c:pt>
                <c:pt idx="5">
                  <c:v>Suivre l'actualité en ligne</c:v>
                </c:pt>
                <c:pt idx="6">
                  <c:v>Faire des démarches administratives ou fiscales</c:v>
                </c:pt>
                <c:pt idx="7">
                  <c:v>Internaute</c:v>
                </c:pt>
              </c:strCache>
            </c:strRef>
          </c:cat>
          <c:val>
            <c:numRef>
              <c:f>'les usages 16 x sd'!$M$6:$M$13</c:f>
              <c:numCache>
                <c:formatCode>0</c:formatCode>
                <c:ptCount val="8"/>
                <c:pt idx="0">
                  <c:v>14.31866728558745</c:v>
                </c:pt>
                <c:pt idx="1">
                  <c:v>25.020970781890213</c:v>
                </c:pt>
                <c:pt idx="2">
                  <c:v>53.687113987261021</c:v>
                </c:pt>
                <c:pt idx="3">
                  <c:v>56.944314759834619</c:v>
                </c:pt>
                <c:pt idx="4">
                  <c:v>59.810446876963034</c:v>
                </c:pt>
                <c:pt idx="5">
                  <c:v>62.332044958921429</c:v>
                </c:pt>
                <c:pt idx="6">
                  <c:v>62.429237356125711</c:v>
                </c:pt>
                <c:pt idx="7">
                  <c:v>88.685272713889177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E6-4E93-A036-8A273E48A4A0}"/>
            </c:ext>
          </c:extLst>
        </c:ser>
        <c:ser>
          <c:idx val="1"/>
          <c:order val="1"/>
          <c:tx>
            <c:strRef>
              <c:f>'les usages 16 x sd'!$N$5</c:f>
              <c:strCache>
                <c:ptCount val="1"/>
                <c:pt idx="0">
                  <c:v>Femme</c:v>
                </c:pt>
              </c:strCache>
            </c:strRef>
          </c:tx>
          <c:spPr>
            <a:solidFill>
              <a:srgbClr val="E2007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E2007A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'les usages 16 x sd'!$L$6:$L$13</c:f>
              <c:strCache>
                <c:ptCount val="8"/>
                <c:pt idx="0">
                  <c:v>Suivre une formation sur internet</c:v>
                </c:pt>
                <c:pt idx="1">
                  <c:v>Rechercher des offres d'emploi</c:v>
                </c:pt>
                <c:pt idx="2">
                  <c:v>Etre membre d'un réseau social</c:v>
                </c:pt>
                <c:pt idx="3">
                  <c:v>Ecouter, télécharger de la musique</c:v>
                </c:pt>
                <c:pt idx="4">
                  <c:v>Acheter en ligne</c:v>
                </c:pt>
                <c:pt idx="5">
                  <c:v>Suivre l'actualité en ligne</c:v>
                </c:pt>
                <c:pt idx="6">
                  <c:v>Faire des démarches administratives ou fiscales</c:v>
                </c:pt>
                <c:pt idx="7">
                  <c:v>Internaute</c:v>
                </c:pt>
              </c:strCache>
            </c:strRef>
          </c:cat>
          <c:val>
            <c:numRef>
              <c:f>'les usages 16 x sd'!$N$6:$N$13</c:f>
              <c:numCache>
                <c:formatCode>0</c:formatCode>
                <c:ptCount val="8"/>
                <c:pt idx="0">
                  <c:v>13.284873364433723</c:v>
                </c:pt>
                <c:pt idx="1">
                  <c:v>24.986796202474363</c:v>
                </c:pt>
                <c:pt idx="2">
                  <c:v>58.849687406278022</c:v>
                </c:pt>
                <c:pt idx="3">
                  <c:v>53.222638986455046</c:v>
                </c:pt>
                <c:pt idx="4">
                  <c:v>60.344543088986704</c:v>
                </c:pt>
                <c:pt idx="5">
                  <c:v>54.985511067520342</c:v>
                </c:pt>
                <c:pt idx="6">
                  <c:v>60.804936868657514</c:v>
                </c:pt>
                <c:pt idx="7">
                  <c:v>84.732090211600266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E6-4E93-A036-8A273E48A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856832"/>
        <c:axId val="106858368"/>
      </c:barChart>
      <c:catAx>
        <c:axId val="1068568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06858368"/>
        <c:crosses val="autoZero"/>
        <c:auto val="1"/>
        <c:lblAlgn val="ctr"/>
        <c:lblOffset val="100"/>
        <c:noMultiLvlLbl val="0"/>
      </c:catAx>
      <c:valAx>
        <c:axId val="1068583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106856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488621568896595"/>
          <c:y val="0.746840911582761"/>
          <c:w val="9.7078919017848597E-2"/>
          <c:h val="0.1368601574562071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La société digitale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 custLinFactNeighborX="-234" custLinFactNeighborY="-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Un équipement chasse l’autre : </a:t>
          </a:r>
        </a:p>
        <a:p>
          <a:r>
            <a:rPr lang="fr-FR" sz="3200" dirty="0"/>
            <a:t>l’exemple de la progression fulgurante des smartphones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Face à cette digitalisation, certains ne sont pas équipés, d’autres sont démunis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 custLinFactNeighborX="-234" custLinFactNeighborY="-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Des inégalités d’équipements et de pratiques dans la population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D’autres effets peuvent influencer les usages et les besoins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 custLinFactNeighborX="-234" custLinFactNeighborY="-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Evolution de la</a:t>
          </a:r>
          <a:br>
            <a:rPr lang="fr-FR" sz="3200" dirty="0"/>
          </a:br>
          <a:r>
            <a:rPr lang="fr-FR" sz="3200" dirty="0"/>
            <a:t>« fracture numérique »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 custLinFactNeighborX="-234" custLinFactNeighborY="-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14BDC6-14D2-4258-9C55-15C223F557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CD615A-B42E-488F-9054-FA0A172F688B}">
      <dgm:prSet phldrT="[Texte]" custT="1"/>
      <dgm:spPr>
        <a:solidFill>
          <a:srgbClr val="7AB030"/>
        </a:solidFill>
      </dgm:spPr>
      <dgm:t>
        <a:bodyPr/>
        <a:lstStyle/>
        <a:p>
          <a:r>
            <a:rPr lang="fr-FR" sz="3200" dirty="0"/>
            <a:t>Les spécificités de l’enquête</a:t>
          </a:r>
        </a:p>
      </dgm:t>
    </dgm:pt>
    <dgm:pt modelId="{05A3D5A5-A1BC-4C57-B059-BBD387BC14F6}" type="parTrans" cxnId="{9C246011-A275-432E-8FAF-F1036E49E28B}">
      <dgm:prSet/>
      <dgm:spPr/>
      <dgm:t>
        <a:bodyPr/>
        <a:lstStyle/>
        <a:p>
          <a:endParaRPr lang="fr-FR" sz="1400"/>
        </a:p>
      </dgm:t>
    </dgm:pt>
    <dgm:pt modelId="{B44F965B-E29B-465F-8097-EF9278B89D3F}" type="sibTrans" cxnId="{9C246011-A275-432E-8FAF-F1036E49E28B}">
      <dgm:prSet/>
      <dgm:spPr/>
      <dgm:t>
        <a:bodyPr/>
        <a:lstStyle/>
        <a:p>
          <a:endParaRPr lang="fr-FR" sz="1400"/>
        </a:p>
      </dgm:t>
    </dgm:pt>
    <dgm:pt modelId="{55298369-5E4B-4D4B-9DF8-6080F6E426DC}" type="pres">
      <dgm:prSet presAssocID="{4214BDC6-14D2-4258-9C55-15C223F557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8C5373-6F5B-416D-A494-16C9B92B014B}" type="pres">
      <dgm:prSet presAssocID="{FCCD615A-B42E-488F-9054-FA0A172F688B}" presName="node" presStyleLbl="node1" presStyleIdx="0" presStyleCnt="1" custLinFactNeighborX="-234" custLinFactNeighborY="-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940E1AE-81C2-4B86-99A1-C5E0A80A4D60}" type="presOf" srcId="{4214BDC6-14D2-4258-9C55-15C223F5579E}" destId="{55298369-5E4B-4D4B-9DF8-6080F6E426DC}" srcOrd="0" destOrd="0" presId="urn:microsoft.com/office/officeart/2005/8/layout/default"/>
    <dgm:cxn modelId="{EEC9D778-3304-4E33-8604-69530F39224B}" type="presOf" srcId="{FCCD615A-B42E-488F-9054-FA0A172F688B}" destId="{2A8C5373-6F5B-416D-A494-16C9B92B014B}" srcOrd="0" destOrd="0" presId="urn:microsoft.com/office/officeart/2005/8/layout/default"/>
    <dgm:cxn modelId="{9C246011-A275-432E-8FAF-F1036E49E28B}" srcId="{4214BDC6-14D2-4258-9C55-15C223F5579E}" destId="{FCCD615A-B42E-488F-9054-FA0A172F688B}" srcOrd="0" destOrd="0" parTransId="{05A3D5A5-A1BC-4C57-B059-BBD387BC14F6}" sibTransId="{B44F965B-E29B-465F-8097-EF9278B89D3F}"/>
    <dgm:cxn modelId="{325CB9CE-9035-4D54-BF38-21F646870177}" type="presParOf" srcId="{55298369-5E4B-4D4B-9DF8-6080F6E426DC}" destId="{2A8C5373-6F5B-416D-A494-16C9B92B014B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C5373-6F5B-416D-A494-16C9B92B014B}">
      <dsp:nvSpPr>
        <dsp:cNvPr id="0" name=""/>
        <dsp:cNvSpPr/>
      </dsp:nvSpPr>
      <dsp:spPr>
        <a:xfrm>
          <a:off x="1224129" y="11"/>
          <a:ext cx="5223495" cy="3134097"/>
        </a:xfrm>
        <a:prstGeom prst="rect">
          <a:avLst/>
        </a:prstGeom>
        <a:solidFill>
          <a:srgbClr val="7AB03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La société digitale</a:t>
          </a:r>
        </a:p>
      </dsp:txBody>
      <dsp:txXfrm>
        <a:off x="1224129" y="11"/>
        <a:ext cx="5223495" cy="3134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C5373-6F5B-416D-A494-16C9B92B014B}">
      <dsp:nvSpPr>
        <dsp:cNvPr id="0" name=""/>
        <dsp:cNvSpPr/>
      </dsp:nvSpPr>
      <dsp:spPr>
        <a:xfrm>
          <a:off x="1236352" y="607"/>
          <a:ext cx="5223495" cy="3134097"/>
        </a:xfrm>
        <a:prstGeom prst="rect">
          <a:avLst/>
        </a:prstGeom>
        <a:solidFill>
          <a:srgbClr val="7AB03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Un équipement chasse l’autre :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/>
            <a:t>l’exemple de la progression fulgurante des smartphones</a:t>
          </a:r>
        </a:p>
      </dsp:txBody>
      <dsp:txXfrm>
        <a:off x="1236352" y="607"/>
        <a:ext cx="5223495" cy="3134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0.52503</cdr:x>
      <cdr:y>0.51851</cdr:y>
    </cdr:from>
    <cdr:to>
      <cdr:x>0.73292</cdr:x>
      <cdr:y>0.61112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646146" y="1493313"/>
          <a:ext cx="1047765" cy="266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800" b="1">
              <a:solidFill>
                <a:srgbClr val="009EE0"/>
              </a:solidFill>
              <a:latin typeface="Verdana" pitchFamily="34" charset="0"/>
            </a:rPr>
            <a:t>Smartphone</a:t>
          </a:r>
        </a:p>
      </cdr:txBody>
    </cdr:sp>
  </cdr:relSizeAnchor>
  <cdr:relSizeAnchor xmlns:cdr="http://schemas.openxmlformats.org/drawingml/2006/chartDrawing">
    <cdr:from>
      <cdr:x>0.5613</cdr:x>
      <cdr:y>0.01654</cdr:y>
    </cdr:from>
    <cdr:to>
      <cdr:x>0.84289</cdr:x>
      <cdr:y>0.11796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2828932" y="47625"/>
          <a:ext cx="1419214" cy="2920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800" b="1">
              <a:solidFill>
                <a:srgbClr val="7AB030"/>
              </a:solidFill>
              <a:latin typeface="Verdana" pitchFamily="34" charset="0"/>
            </a:rPr>
            <a:t>Téléphone</a:t>
          </a:r>
          <a:r>
            <a:rPr lang="fr-FR" sz="800" b="1" baseline="0">
              <a:solidFill>
                <a:srgbClr val="7AB030"/>
              </a:solidFill>
              <a:latin typeface="Verdana" pitchFamily="34" charset="0"/>
            </a:rPr>
            <a:t> mobile</a:t>
          </a:r>
          <a:endParaRPr lang="fr-FR" sz="800" b="1">
            <a:solidFill>
              <a:srgbClr val="7AB030"/>
            </a:solidFill>
            <a:latin typeface="Verdana" pitchFamily="34" charset="0"/>
          </a:endParaRPr>
        </a:p>
      </cdr:txBody>
    </cdr:sp>
  </cdr:relSizeAnchor>
  <cdr:relSizeAnchor xmlns:cdr="http://schemas.openxmlformats.org/drawingml/2006/chartDrawing">
    <cdr:from>
      <cdr:x>0.79211</cdr:x>
      <cdr:y>0.67248</cdr:y>
    </cdr:from>
    <cdr:to>
      <cdr:x>1</cdr:x>
      <cdr:y>0.76509</cdr:y>
    </cdr:to>
    <cdr:sp macro="" textlink="">
      <cdr:nvSpPr>
        <cdr:cNvPr id="4" name="ZoneTexte 1">
          <a:extLst xmlns:a="http://schemas.openxmlformats.org/drawingml/2006/main">
            <a:ext uri="{FF2B5EF4-FFF2-40B4-BE49-F238E27FC236}">
              <a16:creationId xmlns:a16="http://schemas.microsoft.com/office/drawing/2014/main" xmlns="" id="{036A6A37-4CEA-49DA-86FD-BAC4C6EF6276}"/>
            </a:ext>
          </a:extLst>
        </cdr:cNvPr>
        <cdr:cNvSpPr txBox="1"/>
      </cdr:nvSpPr>
      <cdr:spPr>
        <a:xfrm xmlns:a="http://schemas.openxmlformats.org/drawingml/2006/main">
          <a:off x="3992235" y="1936750"/>
          <a:ext cx="1047765" cy="266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fr-FR" sz="800" b="1">
              <a:solidFill>
                <a:srgbClr val="E2007A"/>
              </a:solidFill>
              <a:latin typeface="Verdana" pitchFamily="34" charset="0"/>
            </a:rPr>
            <a:t>Réseau 4G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838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0914E-EF04-4B98-9DFA-6BF0E6BBBAF7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838" y="9428009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3B84C-72AD-439C-8521-2204516E9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6348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33F7A-3841-4867-94D2-81310C5315F2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60F8F-C15B-4277-A32D-9552C2B7C6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049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0963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183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4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60F8F-C15B-4277-A32D-9552C2B7C6F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923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397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0290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833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5784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6562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7681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679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69700" y="3886154"/>
            <a:ext cx="6400528" cy="175229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A71B4"/>
                </a:solidFill>
                <a:miter lim="800000"/>
                <a:headEnd/>
                <a:tailEnd/>
              </a14:hiddenLine>
            </a:ext>
          </a:extLst>
        </p:spPr>
        <p:txBody>
          <a:bodyPr lIns="79965"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r-FR" noProof="0"/>
              <a:t>Cliquez pour mettre un sous-titre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530" y="2318156"/>
            <a:ext cx="7772943" cy="1470086"/>
          </a:xfrm>
        </p:spPr>
        <p:txBody>
          <a:bodyPr anchorCtr="1"/>
          <a:lstStyle>
            <a:lvl1pPr>
              <a:defRPr sz="2600" u="sng"/>
            </a:lvl1pPr>
          </a:lstStyle>
          <a:p>
            <a:pPr lvl="0"/>
            <a:r>
              <a:rPr lang="fr-FR" noProof="0"/>
              <a:t>CLIQUEZ POUR MODIFIER LE TITRE</a:t>
            </a:r>
            <a:br>
              <a:rPr lang="fr-FR" noProof="0"/>
            </a:br>
            <a:endParaRPr lang="fr-FR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512773" y="6464921"/>
            <a:ext cx="431679" cy="2289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16" tIns="45608" rIns="91216" bIns="45608" numCol="1" anchor="t" anchorCtr="0" compatLnSpc="1">
            <a:prstTxWarp prst="textNoShape">
              <a:avLst/>
            </a:prstTxWarp>
          </a:bodyPr>
          <a:lstStyle>
            <a:lvl1pPr algn="ctr" defTabSz="914018">
              <a:spcBef>
                <a:spcPct val="0"/>
              </a:spcBef>
              <a:defRPr sz="9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067BBF2-861B-4C7A-AE0F-3750FF2A387A}" type="slidenum">
              <a:rPr lang="fr-FR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1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878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878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666" indent="0">
              <a:buNone/>
              <a:defRPr sz="2500"/>
            </a:lvl2pPr>
            <a:lvl3pPr marL="801330" indent="0">
              <a:buNone/>
              <a:defRPr sz="2100"/>
            </a:lvl3pPr>
            <a:lvl4pPr marL="1201995" indent="0">
              <a:buNone/>
              <a:defRPr sz="1800"/>
            </a:lvl4pPr>
            <a:lvl5pPr marL="1602660" indent="0">
              <a:buNone/>
              <a:defRPr sz="1800"/>
            </a:lvl5pPr>
            <a:lvl6pPr marL="2003326" indent="0">
              <a:buNone/>
              <a:defRPr sz="1800"/>
            </a:lvl6pPr>
            <a:lvl7pPr marL="2403991" indent="0">
              <a:buNone/>
              <a:defRPr sz="1800"/>
            </a:lvl7pPr>
            <a:lvl8pPr marL="2804656" indent="0">
              <a:buNone/>
              <a:defRPr sz="1800"/>
            </a:lvl8pPr>
            <a:lvl9pPr marL="3205320" indent="0">
              <a:buNone/>
              <a:defRPr sz="18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878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666" indent="0">
              <a:buNone/>
              <a:defRPr sz="1100"/>
            </a:lvl2pPr>
            <a:lvl3pPr marL="801330" indent="0">
              <a:buNone/>
              <a:defRPr sz="900"/>
            </a:lvl3pPr>
            <a:lvl4pPr marL="1201995" indent="0">
              <a:buNone/>
              <a:defRPr sz="800"/>
            </a:lvl4pPr>
            <a:lvl5pPr marL="1602660" indent="0">
              <a:buNone/>
              <a:defRPr sz="800"/>
            </a:lvl5pPr>
            <a:lvl6pPr marL="2003326" indent="0">
              <a:buNone/>
              <a:defRPr sz="800"/>
            </a:lvl6pPr>
            <a:lvl7pPr marL="2403991" indent="0">
              <a:buNone/>
              <a:defRPr sz="800"/>
            </a:lvl7pPr>
            <a:lvl8pPr marL="2804656" indent="0">
              <a:buNone/>
              <a:defRPr sz="800"/>
            </a:lvl8pPr>
            <a:lvl9pPr marL="3205320" indent="0">
              <a:buNone/>
              <a:defRPr sz="8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41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96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89218" y="1"/>
            <a:ext cx="1923553" cy="591058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5849" y="1"/>
            <a:ext cx="5643053" cy="591058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85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3"/>
          </p:nvPr>
        </p:nvSpPr>
        <p:spPr>
          <a:xfrm>
            <a:off x="754379" y="2841204"/>
            <a:ext cx="7696924" cy="3135315"/>
          </a:xfrm>
        </p:spPr>
        <p:txBody>
          <a:bodyPr/>
          <a:lstStyle>
            <a:lvl1pPr marL="0" indent="0">
              <a:buNone/>
              <a:defRPr sz="1368"/>
            </a:lvl1pPr>
            <a:lvl2pPr marL="244345" indent="-244345">
              <a:buFont typeface="Wingdings" pitchFamily="2" charset="2"/>
              <a:buChar char="Ø"/>
              <a:defRPr sz="1197">
                <a:solidFill>
                  <a:schemeClr val="accent2"/>
                </a:solidFill>
              </a:defRPr>
            </a:lvl2pPr>
            <a:lvl3pPr marL="615672">
              <a:defRPr sz="898"/>
            </a:lvl3pPr>
            <a:lvl4pPr marL="923508">
              <a:defRPr sz="898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599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0"/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754379" y="1077817"/>
            <a:ext cx="7696924" cy="1501921"/>
          </a:xfrm>
        </p:spPr>
        <p:txBody>
          <a:bodyPr/>
          <a:lstStyle>
            <a:lvl1pPr marL="0" indent="0">
              <a:buNone/>
              <a:defRPr sz="1368"/>
            </a:lvl1pPr>
            <a:lvl2pPr marL="244345" indent="-244345">
              <a:buFont typeface="Wingdings" pitchFamily="2" charset="2"/>
              <a:buChar char="Ø"/>
              <a:defRPr sz="1197">
                <a:solidFill>
                  <a:schemeClr val="accent2"/>
                </a:solidFill>
              </a:defRPr>
            </a:lvl2pPr>
            <a:lvl3pPr marL="615672">
              <a:defRPr sz="898"/>
            </a:lvl3pPr>
            <a:lvl4pPr marL="923508">
              <a:defRPr sz="898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599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10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600"/>
            </a:lvl2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0"/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815848" y="4473970"/>
            <a:ext cx="7696924" cy="143661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1"/>
          </p:nvPr>
        </p:nvSpPr>
        <p:spPr>
          <a:xfrm>
            <a:off x="815848" y="1208034"/>
            <a:ext cx="7696924" cy="313531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9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182" y="4407379"/>
            <a:ext cx="7772943" cy="1362097"/>
          </a:xfrm>
        </p:spPr>
        <p:txBody>
          <a:bodyPr anchor="t">
            <a:normAutofit/>
          </a:bodyPr>
          <a:lstStyle>
            <a:lvl1pPr algn="l">
              <a:defRPr sz="21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182" y="2907057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666" indent="0">
              <a:buNone/>
              <a:defRPr sz="1600"/>
            </a:lvl2pPr>
            <a:lvl3pPr marL="801330" indent="0">
              <a:buNone/>
              <a:defRPr sz="1400"/>
            </a:lvl3pPr>
            <a:lvl4pPr marL="1201995" indent="0">
              <a:buNone/>
              <a:defRPr sz="1200"/>
            </a:lvl4pPr>
            <a:lvl5pPr marL="1602660" indent="0">
              <a:buNone/>
              <a:defRPr sz="1200"/>
            </a:lvl5pPr>
            <a:lvl6pPr marL="2003326" indent="0">
              <a:buNone/>
              <a:defRPr sz="1200"/>
            </a:lvl6pPr>
            <a:lvl7pPr marL="2403991" indent="0">
              <a:buNone/>
              <a:defRPr sz="1200"/>
            </a:lvl7pPr>
            <a:lvl8pPr marL="2804656" indent="0">
              <a:buNone/>
              <a:defRPr sz="1200"/>
            </a:lvl8pPr>
            <a:lvl9pPr marL="3205320" indent="0">
              <a:buNone/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4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5847" y="1208035"/>
            <a:ext cx="3783302" cy="470254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9470" y="1208035"/>
            <a:ext cx="3783303" cy="470254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49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473" y="275013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473" y="1534880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666" indent="0">
              <a:buNone/>
              <a:defRPr sz="1800" b="1"/>
            </a:lvl2pPr>
            <a:lvl3pPr marL="801330" indent="0">
              <a:buNone/>
              <a:defRPr sz="1600" b="1"/>
            </a:lvl3pPr>
            <a:lvl4pPr marL="1201995" indent="0">
              <a:buNone/>
              <a:defRPr sz="1400" b="1"/>
            </a:lvl4pPr>
            <a:lvl5pPr marL="1602660" indent="0">
              <a:buNone/>
              <a:defRPr sz="1400" b="1"/>
            </a:lvl5pPr>
            <a:lvl6pPr marL="2003326" indent="0">
              <a:buNone/>
              <a:defRPr sz="1400" b="1"/>
            </a:lvl6pPr>
            <a:lvl7pPr marL="2403991" indent="0">
              <a:buNone/>
              <a:defRPr sz="1400" b="1"/>
            </a:lvl7pPr>
            <a:lvl8pPr marL="2804656" indent="0">
              <a:buNone/>
              <a:defRPr sz="1400" b="1"/>
            </a:lvl8pPr>
            <a:lvl9pPr marL="3205320" indent="0">
              <a:buNone/>
              <a:defRPr sz="14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473" y="2174173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305" y="1534880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666" indent="0">
              <a:buNone/>
              <a:defRPr sz="1800" b="1"/>
            </a:lvl2pPr>
            <a:lvl3pPr marL="801330" indent="0">
              <a:buNone/>
              <a:defRPr sz="1600" b="1"/>
            </a:lvl3pPr>
            <a:lvl4pPr marL="1201995" indent="0">
              <a:buNone/>
              <a:defRPr sz="1400" b="1"/>
            </a:lvl4pPr>
            <a:lvl5pPr marL="1602660" indent="0">
              <a:buNone/>
              <a:defRPr sz="1400" b="1"/>
            </a:lvl5pPr>
            <a:lvl6pPr marL="2003326" indent="0">
              <a:buNone/>
              <a:defRPr sz="1400" b="1"/>
            </a:lvl6pPr>
            <a:lvl7pPr marL="2403991" indent="0">
              <a:buNone/>
              <a:defRPr sz="1400" b="1"/>
            </a:lvl7pPr>
            <a:lvl8pPr marL="2804656" indent="0">
              <a:buNone/>
              <a:defRPr sz="1400" b="1"/>
            </a:lvl8pPr>
            <a:lvl9pPr marL="3205320" indent="0">
              <a:buNone/>
              <a:defRPr sz="14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305" y="2174173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2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6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7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78466" y="0"/>
            <a:ext cx="6157454" cy="81657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609" y="1469681"/>
            <a:ext cx="5110921" cy="465687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2"/>
          </p:nvPr>
        </p:nvSpPr>
        <p:spPr>
          <a:xfrm>
            <a:off x="200208" y="1469682"/>
            <a:ext cx="3140301" cy="470236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2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57532" y="6464921"/>
            <a:ext cx="2872432" cy="228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16" tIns="45608" rIns="91216" bIns="45608" numCol="1" anchor="ctr" anchorCtr="0" compatLnSpc="1">
            <a:prstTxWarp prst="textNoShape">
              <a:avLst/>
            </a:prstTxWarp>
          </a:bodyPr>
          <a:lstStyle>
            <a:lvl1pPr algn="r" defTabSz="914018">
              <a:spcBef>
                <a:spcPct val="0"/>
              </a:spcBef>
              <a:defRPr sz="800" b="1" i="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fr-FR">
                <a:solidFill>
                  <a:prstClr val="white"/>
                </a:solidFill>
              </a:rPr>
              <a:t>CREDOC / 16 octobre 2015</a:t>
            </a:r>
            <a:endParaRPr lang="fr-FR" b="0">
              <a:solidFill>
                <a:prstClr val="white"/>
              </a:solidFill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5848" y="1208035"/>
            <a:ext cx="7696924" cy="4702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9983" rIns="79965" bIns="39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 | NIVEAU 2</a:t>
            </a:r>
          </a:p>
          <a:p>
            <a:pPr lvl="2"/>
            <a:r>
              <a:rPr lang="fr-FR" dirty="0"/>
              <a:t>Sous-titre | niveau3</a:t>
            </a:r>
          </a:p>
          <a:p>
            <a:pPr lvl="3"/>
            <a:r>
              <a:rPr lang="fr-FR" dirty="0"/>
              <a:t>Sous-titre | niveau 4</a:t>
            </a:r>
          </a:p>
          <a:p>
            <a:pPr lvl="4"/>
            <a:r>
              <a:rPr lang="fr-FR" dirty="0"/>
              <a:t>Légendes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70614" y="0"/>
            <a:ext cx="6748044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965" tIns="39983" rIns="79965" bIns="399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TITRE</a:t>
            </a: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8549424" y="6433244"/>
            <a:ext cx="369235" cy="26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05" tIns="40053" rIns="80105" bIns="40053"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6345547-0AAD-45CE-939B-A58018DE22B2}" type="slidenum">
              <a:rPr lang="fr-FR" sz="900" b="1">
                <a:solidFill>
                  <a:prstClr val="black">
                    <a:lumMod val="50000"/>
                    <a:lumOff val="50000"/>
                  </a:prstClr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900" b="1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5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018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14018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defTabSz="914018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defTabSz="914018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defTabSz="914018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400666" algn="l" defTabSz="914018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801330" algn="l" defTabSz="914018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1201995" algn="l" defTabSz="914018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602660" algn="l" defTabSz="914018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00499" indent="-457704" algn="l" defTabSz="914018" rtl="0" eaLnBrk="0" fontAlgn="base" hangingPunct="0">
        <a:spcBef>
          <a:spcPts val="526"/>
        </a:spcBef>
        <a:spcAft>
          <a:spcPct val="0"/>
        </a:spcAft>
        <a:buSzPct val="140000"/>
        <a:buBlip>
          <a:blip r:embed="rId16"/>
        </a:buBlip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314410" indent="-285196" algn="l" defTabSz="914018" rtl="0" eaLnBrk="0" fontAlgn="base" hangingPunct="0">
        <a:spcBef>
          <a:spcPct val="50000"/>
        </a:spcBef>
        <a:spcAft>
          <a:spcPct val="0"/>
        </a:spcAft>
        <a:buFont typeface="Arial" charset="0"/>
        <a:buBlip>
          <a:blip r:embed="rId17"/>
        </a:buBlip>
        <a:defRPr sz="1200" b="1">
          <a:solidFill>
            <a:srgbClr val="009EE0"/>
          </a:solidFill>
          <a:latin typeface="+mn-lt"/>
          <a:cs typeface="+mn-cs"/>
        </a:defRPr>
      </a:lvl2pPr>
      <a:lvl3pPr marL="946015" indent="-125208" algn="l" defTabSz="914018" rtl="0" eaLnBrk="0" fontAlgn="base" hangingPunct="0">
        <a:spcBef>
          <a:spcPct val="60000"/>
        </a:spcBef>
        <a:spcAft>
          <a:spcPct val="0"/>
        </a:spcAft>
        <a:buBlip>
          <a:blip r:embed="rId18"/>
        </a:buBlip>
        <a:defRPr sz="1200">
          <a:solidFill>
            <a:schemeClr val="tx1"/>
          </a:solidFill>
          <a:latin typeface="+mn-lt"/>
          <a:cs typeface="+mn-cs"/>
        </a:defRPr>
      </a:lvl3pPr>
      <a:lvl4pPr marL="1261817" indent="-157206" algn="l" defTabSz="914018" rtl="0" eaLnBrk="0" fontAlgn="base" hangingPunct="0">
        <a:spcBef>
          <a:spcPct val="60000"/>
        </a:spcBef>
        <a:spcAft>
          <a:spcPct val="0"/>
        </a:spcAft>
        <a:buFont typeface="Arial" charset="0"/>
        <a:buBlip>
          <a:blip r:embed="rId19"/>
        </a:buBlip>
        <a:defRPr sz="1100">
          <a:solidFill>
            <a:schemeClr val="bg1">
              <a:lumMod val="50000"/>
            </a:schemeClr>
          </a:solidFill>
          <a:latin typeface="+mn-lt"/>
          <a:cs typeface="+mn-cs"/>
        </a:defRPr>
      </a:lvl4pPr>
      <a:lvl5pPr marL="1576227" indent="-226766" algn="l" defTabSz="914018" rtl="0" eaLnBrk="0" fontAlgn="base" hangingPunct="0">
        <a:lnSpc>
          <a:spcPct val="180000"/>
        </a:lnSpc>
        <a:spcBef>
          <a:spcPct val="20000"/>
        </a:spcBef>
        <a:spcAft>
          <a:spcPct val="10000"/>
        </a:spcAft>
        <a:buSzPct val="150000"/>
        <a:buFont typeface="Arial" charset="0"/>
        <a:buBlip>
          <a:blip r:embed="rId17"/>
        </a:buBlip>
        <a:defRPr sz="900" i="1">
          <a:solidFill>
            <a:schemeClr val="bg2"/>
          </a:solidFill>
          <a:latin typeface="+mn-lt"/>
          <a:cs typeface="+mn-cs"/>
        </a:defRPr>
      </a:lvl5pPr>
      <a:lvl6pPr marL="2455466" indent="-226766" algn="l" defTabSz="914018" rtl="0" fontAlgn="base">
        <a:lnSpc>
          <a:spcPct val="180000"/>
        </a:lnSpc>
        <a:spcBef>
          <a:spcPct val="20000"/>
        </a:spcBef>
        <a:spcAft>
          <a:spcPct val="10000"/>
        </a:spcAft>
        <a:buSzPct val="150000"/>
        <a:buFont typeface="Arial" charset="0"/>
        <a:buBlip>
          <a:blip r:embed="rId17"/>
        </a:buBlip>
        <a:defRPr sz="900" i="1">
          <a:solidFill>
            <a:schemeClr val="bg2"/>
          </a:solidFill>
          <a:latin typeface="+mn-lt"/>
          <a:cs typeface="+mn-cs"/>
        </a:defRPr>
      </a:lvl6pPr>
      <a:lvl7pPr marL="2856130" indent="-226766" algn="l" defTabSz="914018" rtl="0" fontAlgn="base">
        <a:lnSpc>
          <a:spcPct val="180000"/>
        </a:lnSpc>
        <a:spcBef>
          <a:spcPct val="20000"/>
        </a:spcBef>
        <a:spcAft>
          <a:spcPct val="10000"/>
        </a:spcAft>
        <a:buSzPct val="150000"/>
        <a:buFont typeface="Arial" charset="0"/>
        <a:buBlip>
          <a:blip r:embed="rId17"/>
        </a:buBlip>
        <a:defRPr sz="900" i="1">
          <a:solidFill>
            <a:schemeClr val="bg2"/>
          </a:solidFill>
          <a:latin typeface="+mn-lt"/>
          <a:cs typeface="+mn-cs"/>
        </a:defRPr>
      </a:lvl7pPr>
      <a:lvl8pPr marL="3256795" indent="-226766" algn="l" defTabSz="914018" rtl="0" fontAlgn="base">
        <a:lnSpc>
          <a:spcPct val="180000"/>
        </a:lnSpc>
        <a:spcBef>
          <a:spcPct val="20000"/>
        </a:spcBef>
        <a:spcAft>
          <a:spcPct val="10000"/>
        </a:spcAft>
        <a:buSzPct val="150000"/>
        <a:buFont typeface="Arial" charset="0"/>
        <a:buBlip>
          <a:blip r:embed="rId17"/>
        </a:buBlip>
        <a:defRPr sz="900" i="1">
          <a:solidFill>
            <a:schemeClr val="bg2"/>
          </a:solidFill>
          <a:latin typeface="+mn-lt"/>
          <a:cs typeface="+mn-cs"/>
        </a:defRPr>
      </a:lvl8pPr>
      <a:lvl9pPr marL="3657461" indent="-226766" algn="l" defTabSz="914018" rtl="0" fontAlgn="base">
        <a:lnSpc>
          <a:spcPct val="180000"/>
        </a:lnSpc>
        <a:spcBef>
          <a:spcPct val="20000"/>
        </a:spcBef>
        <a:spcAft>
          <a:spcPct val="10000"/>
        </a:spcAft>
        <a:buSzPct val="150000"/>
        <a:buFont typeface="Arial" charset="0"/>
        <a:buBlip>
          <a:blip r:embed="rId17"/>
        </a:buBlip>
        <a:defRPr sz="900" i="1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666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33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995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66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326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3991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4656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32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ibian@credoc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routte@credoc.f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sv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8458" y="4293096"/>
            <a:ext cx="914400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sz="10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Sandra HOIBIAN et Patricia CROUTTE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Pôle Evaluation et société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01 40 77 85 52 </a:t>
            </a: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hoibian@credoc.fr</a:t>
            </a:r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01 40 77 85 34 </a:t>
            </a: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croutte@credoc.fr</a:t>
            </a: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278958"/>
            <a:ext cx="9144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sz="2400" b="1" dirty="0" err="1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Onpes</a:t>
            </a:r>
            <a:r>
              <a:rPr lang="fr-FR" sz="24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Groupe de travail « indicateurs »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Séance n°1 – Fracture numérique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Mardi 19 mars 2019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F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A805E25-B06A-4D55-85AE-4C98921A45E5}"/>
              </a:ext>
            </a:extLst>
          </p:cNvPr>
          <p:cNvSpPr/>
          <p:nvPr/>
        </p:nvSpPr>
        <p:spPr>
          <a:xfrm>
            <a:off x="35496" y="5877272"/>
            <a:ext cx="79928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plupart des résultats présentés proviennent de différentes éditions du Baromètre du numérique,</a:t>
            </a:r>
            <a:br>
              <a:rPr lang="fr-FR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réalisé par le CREDOC pour l’ARCEP, le CGE et l’Agence du numérique</a:t>
            </a:r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74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2000"/>
    </mc:Choice>
    <mc:Fallback xmlns="">
      <p:transition advTm="2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293037744"/>
              </p:ext>
            </p:extLst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174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2B9DCC-BE5F-4E62-9B71-8A08028D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possibles indicateurs relatifs à la fracture numérique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7EA8979-CAB4-44AC-93DC-ED57E78E5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937" y="2952362"/>
            <a:ext cx="7696924" cy="26976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B0F0"/>
                </a:solidFill>
              </a:rPr>
              <a:t>18% des adultes n’utilisent jamais le numérique ou sont bloqués à la moindre difficulté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B0F0"/>
                </a:solidFill>
              </a:rPr>
              <a:t>23% ne sont pas prêts à adopter de nouveaux services ou technologies numériques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B0F0"/>
                </a:solidFill>
              </a:rPr>
              <a:t>33% ne se sentent pas compétents pour utiliser un ordinateur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B0F0"/>
                </a:solidFill>
              </a:rPr>
              <a:t>36% sont inquiets face à la perspective de l’e-administration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B0F0"/>
                </a:solidFill>
              </a:rPr>
              <a:t>60% de ceux qui rencontrent des difficultés avec le numérique ne souhaitent pas se former</a:t>
            </a:r>
          </a:p>
          <a:p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152BC3E-B4B3-40BE-B73D-37AFE6F8F9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43608" y="1384605"/>
            <a:ext cx="7696924" cy="1212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E2007A"/>
                </a:solidFill>
              </a:rPr>
              <a:t>26% des adultes n’ont pas de smartphone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E2007A"/>
                </a:solidFill>
              </a:rPr>
              <a:t>15% des adultes n’ont pas de connexion à internet à domicile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E2007A"/>
                </a:solidFill>
              </a:rPr>
              <a:t>12% des adultes ne sont pas internautes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4F176F5-7A3C-427B-8388-3418AA0F213D}"/>
              </a:ext>
            </a:extLst>
          </p:cNvPr>
          <p:cNvSpPr txBox="1"/>
          <p:nvPr/>
        </p:nvSpPr>
        <p:spPr>
          <a:xfrm>
            <a:off x="88085" y="1009786"/>
            <a:ext cx="1911046" cy="246221"/>
          </a:xfrm>
          <a:prstGeom prst="rect">
            <a:avLst/>
          </a:prstGeom>
          <a:solidFill>
            <a:srgbClr val="E2007A"/>
          </a:solidFill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Défaut d’équipement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AE47E84-CCED-4DF7-9620-784ECCF3968B}"/>
              </a:ext>
            </a:extLst>
          </p:cNvPr>
          <p:cNvSpPr txBox="1"/>
          <p:nvPr/>
        </p:nvSpPr>
        <p:spPr>
          <a:xfrm>
            <a:off x="88085" y="2602946"/>
            <a:ext cx="191104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Défaut de capacité</a:t>
            </a:r>
          </a:p>
        </p:txBody>
      </p:sp>
    </p:spTree>
    <p:extLst>
      <p:ext uri="{BB962C8B-B14F-4D97-AF65-F5344CB8AC3E}">
        <p14:creationId xmlns:p14="http://schemas.microsoft.com/office/powerpoint/2010/main" val="3773818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55776" y="-34135"/>
            <a:ext cx="6679510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965" tIns="39983" rIns="79965" bIns="39983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/>
              <a:t>Un adulte sur cinq concerné par l’illectronisme ?</a:t>
            </a:r>
          </a:p>
        </p:txBody>
      </p:sp>
      <p:sp>
        <p:nvSpPr>
          <p:cNvPr id="9" name="Text Box 106"/>
          <p:cNvSpPr txBox="1">
            <a:spLocks noChangeArrowheads="1"/>
          </p:cNvSpPr>
          <p:nvPr/>
        </p:nvSpPr>
        <p:spPr bwMode="auto">
          <a:xfrm>
            <a:off x="417140" y="1532109"/>
            <a:ext cx="840333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</a:t>
            </a:r>
            <a:r>
              <a:rPr lang="fr-FR" sz="900" b="1" dirty="0">
                <a:solidFill>
                  <a:schemeClr val="tx1"/>
                </a:solidFill>
                <a:cs typeface="Arial" charset="0"/>
              </a:rPr>
              <a:t>18 ans et plus</a:t>
            </a:r>
            <a:r>
              <a:rPr lang="fr-FR" sz="900" dirty="0">
                <a:solidFill>
                  <a:schemeClr val="tx1"/>
                </a:solidFill>
                <a:cs typeface="Arial" charset="0"/>
              </a:rPr>
              <a:t>, en %-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412206" y="5805264"/>
            <a:ext cx="431958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endParaRPr lang="fr-FR" sz="800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2018.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11560" y="170609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95736" y="216580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77C9EBA1-8E06-42B8-8385-53D16D108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3734" y="1872785"/>
            <a:ext cx="9769040" cy="410207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BAFEAD-F600-443A-94D6-1FE73FF52730}"/>
              </a:ext>
            </a:extLst>
          </p:cNvPr>
          <p:cNvSpPr/>
          <p:nvPr/>
        </p:nvSpPr>
        <p:spPr>
          <a:xfrm>
            <a:off x="1187624" y="990211"/>
            <a:ext cx="734481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peut rencontrer des difficultés quand on utilise des outils informatiques et numériques : ordinateur, internet, smartphone, tablette.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Quand vous rencontrez une difficulté de ce type, que faites vous 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0768FE87-9E0C-40F0-A9BD-5CE70B3DB8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740" y="2337273"/>
            <a:ext cx="688520" cy="662173"/>
          </a:xfrm>
          <a:prstGeom prst="rect">
            <a:avLst/>
          </a:prstGeom>
          <a:noFill/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36D71D76-2750-45B1-A97D-B585853A27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967655"/>
            <a:ext cx="985633" cy="89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29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415791" y="-22310"/>
            <a:ext cx="6679510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/>
              <a:t>1 adulte sur 4 ne se sent pas prêt à adopter de nouvelles technologies ou services numériques</a:t>
            </a:r>
            <a:endParaRPr lang="fr-FR" dirty="0">
              <a:cs typeface="Times New Roman" pitchFamily="18" charset="0"/>
            </a:endParaRPr>
          </a:p>
        </p:txBody>
      </p:sp>
      <p:sp>
        <p:nvSpPr>
          <p:cNvPr id="9" name="Text Box 106"/>
          <p:cNvSpPr txBox="1">
            <a:spLocks noChangeArrowheads="1"/>
          </p:cNvSpPr>
          <p:nvPr/>
        </p:nvSpPr>
        <p:spPr bwMode="auto">
          <a:xfrm>
            <a:off x="1451815" y="1571582"/>
            <a:ext cx="4370884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</a:t>
            </a:r>
            <a:r>
              <a:rPr lang="fr-FR" sz="900" b="1" dirty="0">
                <a:solidFill>
                  <a:schemeClr val="tx1"/>
                </a:solidFill>
                <a:cs typeface="Arial" charset="0"/>
              </a:rPr>
              <a:t>18 ans et plus</a:t>
            </a:r>
            <a:r>
              <a:rPr lang="fr-FR" sz="900" dirty="0">
                <a:solidFill>
                  <a:schemeClr val="tx1"/>
                </a:solidFill>
                <a:cs typeface="Arial" charset="0"/>
              </a:rPr>
              <a:t>, en % -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76917" y="1149630"/>
            <a:ext cx="61206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Vous sentez-vous prêt à adopter de nouvelles technologies ou de nouveaux services numériques ?</a:t>
            </a:r>
            <a:endParaRPr kumimoji="0" lang="fr-FR" altLang="fr-FR" sz="11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85628" y="2897207"/>
            <a:ext cx="431958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2017.</a:t>
            </a:r>
          </a:p>
        </p:txBody>
      </p:sp>
      <p:pic>
        <p:nvPicPr>
          <p:cNvPr id="24577" name="Imag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02" b="18893"/>
          <a:stretch>
            <a:fillRect/>
          </a:stretch>
        </p:blipFill>
        <p:spPr bwMode="auto">
          <a:xfrm>
            <a:off x="1259632" y="1915745"/>
            <a:ext cx="431482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xmlns="" id="{00000000-0008-0000-0200-000004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15791" y="3906857"/>
          <a:ext cx="3429000" cy="219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xmlns="" id="{1958AFD5-0DF9-40F1-A28B-33769B2C0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3318810"/>
            <a:ext cx="7992888" cy="26161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Sentiment de compétence et adoption de nouvelles pratiques sont très liées</a:t>
            </a:r>
          </a:p>
        </p:txBody>
      </p:sp>
      <p:sp>
        <p:nvSpPr>
          <p:cNvPr id="16" name="Text Box 106">
            <a:extLst>
              <a:ext uri="{FF2B5EF4-FFF2-40B4-BE49-F238E27FC236}">
                <a16:creationId xmlns:a16="http://schemas.microsoft.com/office/drawing/2014/main" xmlns="" id="{C31B375E-474B-4776-9A40-E9AA2AE5A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67072"/>
            <a:ext cx="8870876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</a:t>
            </a:r>
            <a:r>
              <a:rPr lang="fr-FR" sz="900" b="1" dirty="0">
                <a:solidFill>
                  <a:schemeClr val="tx1"/>
                </a:solidFill>
                <a:cs typeface="Arial" charset="0"/>
              </a:rPr>
              <a:t>18 ans et plus</a:t>
            </a:r>
            <a:r>
              <a:rPr lang="fr-FR" sz="900" dirty="0">
                <a:solidFill>
                  <a:schemeClr val="tx1"/>
                </a:solidFill>
                <a:cs typeface="Arial" charset="0"/>
              </a:rPr>
              <a:t>, en % ne se disant pas prêt à adopter de nouvelles technologies ou services numériques -</a:t>
            </a:r>
          </a:p>
        </p:txBody>
      </p:sp>
      <p:pic>
        <p:nvPicPr>
          <p:cNvPr id="10" name="Graphique 9" descr="Avertissement">
            <a:extLst>
              <a:ext uri="{FF2B5EF4-FFF2-40B4-BE49-F238E27FC236}">
                <a16:creationId xmlns:a16="http://schemas.microsoft.com/office/drawing/2014/main" xmlns="" id="{5B9499A5-4A8E-4072-BEB4-CAD84D041D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68344" y="2257171"/>
            <a:ext cx="914400" cy="914400"/>
          </a:xfrm>
          <a:prstGeom prst="rect">
            <a:avLst/>
          </a:prstGeom>
        </p:spPr>
      </p:pic>
      <p:sp>
        <p:nvSpPr>
          <p:cNvPr id="14" name="Text Box 11">
            <a:extLst>
              <a:ext uri="{FF2B5EF4-FFF2-40B4-BE49-F238E27FC236}">
                <a16:creationId xmlns:a16="http://schemas.microsoft.com/office/drawing/2014/main" xmlns="" id="{A246DA7E-D55A-45F5-8532-C4094D98E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6081677"/>
            <a:ext cx="431958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2017.</a:t>
            </a:r>
          </a:p>
        </p:txBody>
      </p:sp>
    </p:spTree>
    <p:extLst>
      <p:ext uri="{BB962C8B-B14F-4D97-AF65-F5344CB8AC3E}">
        <p14:creationId xmlns:p14="http://schemas.microsoft.com/office/powerpoint/2010/main" val="71842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483768" y="-34135"/>
            <a:ext cx="6679510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>
                <a:cs typeface="Times New Roman" pitchFamily="18" charset="0"/>
              </a:rPr>
              <a:t>1 Français sur 3 peu ou pas du tout compétent pour utiliser un ordinateur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5482" y="4284000"/>
            <a:ext cx="431958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endParaRPr lang="fr-FR" sz="800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D2747CD3-C982-42B7-8946-EC33E6C98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25" y="1187903"/>
            <a:ext cx="4427134" cy="3208015"/>
          </a:xfrm>
          <a:prstGeom prst="rect">
            <a:avLst/>
          </a:prstGeom>
        </p:spPr>
      </p:pic>
      <p:sp>
        <p:nvSpPr>
          <p:cNvPr id="16" name="Rectangle 4">
            <a:extLst>
              <a:ext uri="{FF2B5EF4-FFF2-40B4-BE49-F238E27FC236}">
                <a16:creationId xmlns:a16="http://schemas.microsoft.com/office/drawing/2014/main" xmlns="" id="{3678F8D5-4A41-4ED0-8D52-6C42440D5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46" y="809242"/>
            <a:ext cx="535597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qualifieriez-vous votre propre compétence pour utiliser un ordinateur ? 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xmlns="" id="{264A1652-F08F-4DBC-935D-2C717B4EA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95" y="1154222"/>
            <a:ext cx="38519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Champ : ensemble de la population de 12 ans et plus, en % -</a:t>
            </a:r>
            <a:endParaRPr kumimoji="0" lang="fr-FR" altLang="fr-FR" sz="800" i="0" u="none" strike="noStrike" cap="none" normalizeH="0" baseline="0" dirty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86A1A8-43F7-49C2-9EF5-72DCDC19BB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066" r="13406"/>
          <a:stretch/>
        </p:blipFill>
        <p:spPr>
          <a:xfrm>
            <a:off x="5148064" y="3238482"/>
            <a:ext cx="3834139" cy="24634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7C1C93C-7E25-4758-8F71-455F3BB4A7B5}"/>
              </a:ext>
            </a:extLst>
          </p:cNvPr>
          <p:cNvSpPr/>
          <p:nvPr/>
        </p:nvSpPr>
        <p:spPr>
          <a:xfrm>
            <a:off x="5294297" y="2276872"/>
            <a:ext cx="3607892" cy="646331"/>
          </a:xfrm>
          <a:prstGeom prst="rect">
            <a:avLst/>
          </a:prstGeom>
          <a:solidFill>
            <a:srgbClr val="7AB03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écarts de compétence ressentie selon l’âge se sont réduits entre 2013 et 2017 mais ils restent importants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A5C1ED5-75B9-470E-A293-589C4C93D750}"/>
              </a:ext>
            </a:extLst>
          </p:cNvPr>
          <p:cNvSpPr/>
          <p:nvPr/>
        </p:nvSpPr>
        <p:spPr>
          <a:xfrm>
            <a:off x="4555069" y="2915589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86740" algn="ctr">
              <a:spcAft>
                <a:spcPts val="0"/>
              </a:spcAft>
            </a:pPr>
            <a:r>
              <a:rPr lang="fr-FR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Champ : ensemble de la population de 12 ans et plus,</a:t>
            </a:r>
            <a:br>
              <a:rPr lang="fr-FR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% se qualifiant de très ou assez compétent avec un ordinateur –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xmlns="" id="{AC7B570A-BE71-45CF-9246-1FD5A0D02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4161" y="5701908"/>
            <a:ext cx="3734304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</p:spTree>
    <p:extLst>
      <p:ext uri="{BB962C8B-B14F-4D97-AF65-F5344CB8AC3E}">
        <p14:creationId xmlns:p14="http://schemas.microsoft.com/office/powerpoint/2010/main" val="2278968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EC38E89-17C0-4A1D-AD7E-275FA4F4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Plus d’un adulte sur 3 inquiet</a:t>
            </a:r>
            <a:br>
              <a:rPr lang="fr-FR" dirty="0"/>
            </a:br>
            <a:r>
              <a:rPr lang="fr-FR" dirty="0"/>
              <a:t>face à la généralisation de l’e-administration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4E440F4E-5DB2-41B3-989F-059F921C3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872" y="1953715"/>
            <a:ext cx="4784401" cy="2868480"/>
          </a:xfrm>
          <a:prstGeom prst="rect">
            <a:avLst/>
          </a:prstGeom>
        </p:spPr>
      </p:pic>
      <p:sp>
        <p:nvSpPr>
          <p:cNvPr id="10" name="Text Box 11">
            <a:extLst>
              <a:ext uri="{FF2B5EF4-FFF2-40B4-BE49-F238E27FC236}">
                <a16:creationId xmlns:a16="http://schemas.microsoft.com/office/drawing/2014/main" xmlns="" id="{5A7B5588-C20F-4914-A51D-322D6000A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013176"/>
            <a:ext cx="431958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C0EEF90F-9568-4AA5-9D62-D4B2840E4AC1}"/>
              </a:ext>
            </a:extLst>
          </p:cNvPr>
          <p:cNvSpPr txBox="1"/>
          <p:nvPr/>
        </p:nvSpPr>
        <p:spPr>
          <a:xfrm>
            <a:off x="6012160" y="2332401"/>
            <a:ext cx="2304256" cy="415498"/>
          </a:xfrm>
          <a:prstGeom prst="rect">
            <a:avLst/>
          </a:prstGeom>
          <a:solidFill>
            <a:srgbClr val="7AB03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+ 5 points d’adultes</a:t>
            </a:r>
          </a:p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  pas du tout inquiets »</a:t>
            </a:r>
          </a:p>
        </p:txBody>
      </p:sp>
      <p:sp>
        <p:nvSpPr>
          <p:cNvPr id="12" name="Text Box 106">
            <a:extLst>
              <a:ext uri="{FF2B5EF4-FFF2-40B4-BE49-F238E27FC236}">
                <a16:creationId xmlns:a16="http://schemas.microsoft.com/office/drawing/2014/main" xmlns="" id="{FCE58FB5-9193-4F48-9F83-417CC9D99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1031123"/>
            <a:ext cx="6289889" cy="73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100" b="1" dirty="0">
                <a:solidFill>
                  <a:srgbClr val="7AB030"/>
                </a:solidFill>
                <a:cs typeface="Arial" charset="0"/>
              </a:rPr>
              <a:t>Aujourd’hui, vous devez accomplir la plupart de vos démarches administratives et fiscales sur internet, êtes-vous plutôt ?</a:t>
            </a:r>
            <a:r>
              <a:rPr lang="fr-FR" sz="1100" b="1" dirty="0">
                <a:solidFill>
                  <a:srgbClr val="E2007A"/>
                </a:solidFill>
                <a:cs typeface="Arial" charset="0"/>
              </a:rPr>
              <a:t/>
            </a:r>
            <a:br>
              <a:rPr lang="fr-FR" sz="1100" b="1" dirty="0">
                <a:solidFill>
                  <a:srgbClr val="E2007A"/>
                </a:solidFill>
                <a:cs typeface="Arial" charset="0"/>
              </a:rPr>
            </a:br>
            <a:r>
              <a:rPr lang="fr-FR" sz="1050" b="1" dirty="0">
                <a:solidFill>
                  <a:srgbClr val="7AB030"/>
                </a:solidFill>
                <a:cs typeface="Arial" charset="0"/>
              </a:rPr>
              <a:t>(en %)</a:t>
            </a:r>
            <a:endParaRPr lang="fr-FR" sz="1100" b="1" dirty="0">
              <a:solidFill>
                <a:srgbClr val="7AB030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18 ans et plus -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42DFD014-5B9C-4CB2-9A2E-B3CD09D24E5B}"/>
              </a:ext>
            </a:extLst>
          </p:cNvPr>
          <p:cNvSpPr txBox="1"/>
          <p:nvPr/>
        </p:nvSpPr>
        <p:spPr>
          <a:xfrm>
            <a:off x="251520" y="5411742"/>
            <a:ext cx="7848872" cy="577081"/>
          </a:xfrm>
          <a:prstGeom prst="rect">
            <a:avLst/>
          </a:prstGeom>
          <a:solidFill>
            <a:srgbClr val="9E087D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« inquiets » évoquent : le manque de confiance dans la sécurité des données personnelles (29%, + 1 point) et leur manque d’aisance avec le numérique en général (23%, - 2 points) ou ces sites en particulier (13%, + 4 points)</a:t>
            </a:r>
          </a:p>
        </p:txBody>
      </p:sp>
    </p:spTree>
    <p:extLst>
      <p:ext uri="{BB962C8B-B14F-4D97-AF65-F5344CB8AC3E}">
        <p14:creationId xmlns:p14="http://schemas.microsoft.com/office/powerpoint/2010/main" val="2635155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EC38E89-17C0-4A1D-AD7E-275FA4F4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102" y="-64177"/>
            <a:ext cx="6289890" cy="900889"/>
          </a:xfrm>
        </p:spPr>
        <p:txBody>
          <a:bodyPr/>
          <a:lstStyle/>
          <a:p>
            <a:pPr algn="ctr"/>
            <a:r>
              <a:rPr lang="fr-FR" dirty="0"/>
              <a:t>L’inquiétude a surtout reflué chez les plus âgés, mais reste prégnante chez ceux qui ne pratiquent pas l’administration en ligne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xmlns="" id="{5A7B5588-C20F-4914-A51D-322D6000A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4709855"/>
            <a:ext cx="431958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sp>
        <p:nvSpPr>
          <p:cNvPr id="12" name="Text Box 106">
            <a:extLst>
              <a:ext uri="{FF2B5EF4-FFF2-40B4-BE49-F238E27FC236}">
                <a16:creationId xmlns:a16="http://schemas.microsoft.com/office/drawing/2014/main" xmlns="" id="{FCE58FB5-9193-4F48-9F83-417CC9D99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6552" y="1246825"/>
            <a:ext cx="6289889" cy="73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100" b="1" dirty="0">
                <a:solidFill>
                  <a:srgbClr val="9E087D"/>
                </a:solidFill>
                <a:cs typeface="Arial" charset="0"/>
              </a:rPr>
              <a:t>Aujourd’hui, vous devez accomplir la plupart de vos démarches administratives et fiscales sur internet, êtes-vous plutôt ?</a:t>
            </a:r>
            <a:br>
              <a:rPr lang="fr-FR" sz="1100" b="1" dirty="0">
                <a:solidFill>
                  <a:srgbClr val="9E087D"/>
                </a:solidFill>
                <a:cs typeface="Arial" charset="0"/>
              </a:rPr>
            </a:br>
            <a:r>
              <a:rPr lang="fr-FR" sz="900" b="1" dirty="0">
                <a:solidFill>
                  <a:srgbClr val="9E087D"/>
                </a:solidFill>
                <a:cs typeface="Arial" charset="0"/>
              </a:rPr>
              <a:t>(en % de très et assez inquiet)</a:t>
            </a:r>
            <a:endParaRPr lang="fr-FR" sz="1000" b="1" dirty="0">
              <a:solidFill>
                <a:srgbClr val="9E087D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18 ans et plus -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C88CAB17-23D3-4FC6-95E5-195F16E7E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78437"/>
            <a:ext cx="4658647" cy="2793084"/>
          </a:xfrm>
          <a:prstGeom prst="rect">
            <a:avLst/>
          </a:prstGeom>
        </p:spPr>
      </p:pic>
      <p:sp>
        <p:nvSpPr>
          <p:cNvPr id="9" name="Flèche : bas 8">
            <a:extLst>
              <a:ext uri="{FF2B5EF4-FFF2-40B4-BE49-F238E27FC236}">
                <a16:creationId xmlns:a16="http://schemas.microsoft.com/office/drawing/2014/main" xmlns="" id="{6A70A2C2-DA44-4556-A659-ED61BA5E0FFF}"/>
              </a:ext>
            </a:extLst>
          </p:cNvPr>
          <p:cNvSpPr/>
          <p:nvPr/>
        </p:nvSpPr>
        <p:spPr bwMode="auto">
          <a:xfrm>
            <a:off x="4460571" y="2273899"/>
            <a:ext cx="377588" cy="579037"/>
          </a:xfrm>
          <a:prstGeom prst="downArrow">
            <a:avLst/>
          </a:prstGeom>
          <a:solidFill>
            <a:srgbClr val="9E087D">
              <a:alpha val="50000"/>
            </a:srgbClr>
          </a:solidFill>
          <a:ln>
            <a:solidFill>
              <a:srgbClr val="9E087D"/>
            </a:solidFill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3A123D02-5D27-4E68-9011-6F030CE43CF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271" y="3034709"/>
            <a:ext cx="3168352" cy="246172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 Box 106">
            <a:extLst>
              <a:ext uri="{FF2B5EF4-FFF2-40B4-BE49-F238E27FC236}">
                <a16:creationId xmlns:a16="http://schemas.microsoft.com/office/drawing/2014/main" xmlns="" id="{BBA137C9-3DED-4F81-939E-DAD40036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516" y="2133820"/>
            <a:ext cx="3804972" cy="90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100" b="1" dirty="0">
                <a:solidFill>
                  <a:srgbClr val="7AB030"/>
                </a:solidFill>
                <a:cs typeface="Arial" charset="0"/>
              </a:rPr>
              <a:t>Aujourd’hui, vous devez accomplir la plupart de vos démarches administratives et fiscales sur internet, êtes-vous plutôt ?</a:t>
            </a:r>
            <a:br>
              <a:rPr lang="fr-FR" sz="1100" b="1" dirty="0">
                <a:solidFill>
                  <a:srgbClr val="7AB030"/>
                </a:solidFill>
                <a:cs typeface="Arial" charset="0"/>
              </a:rPr>
            </a:br>
            <a:r>
              <a:rPr lang="fr-FR" sz="900" b="1" dirty="0">
                <a:solidFill>
                  <a:srgbClr val="7AB030"/>
                </a:solidFill>
                <a:cs typeface="Arial" charset="0"/>
              </a:rPr>
              <a:t>(en %)</a:t>
            </a:r>
            <a:endParaRPr lang="fr-FR" sz="1100" b="1" dirty="0">
              <a:solidFill>
                <a:srgbClr val="7AB030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18 ans et plus -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xmlns="" id="{1B26AB51-29AB-45AE-A494-24E8D46A0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5718" y="5456324"/>
            <a:ext cx="431958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2018.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27EEA715-AFBF-4910-94E6-C2217FF83EFD}"/>
              </a:ext>
            </a:extLst>
          </p:cNvPr>
          <p:cNvSpPr/>
          <p:nvPr/>
        </p:nvSpPr>
        <p:spPr bwMode="auto">
          <a:xfrm>
            <a:off x="4317329" y="1874502"/>
            <a:ext cx="698946" cy="340153"/>
          </a:xfrm>
          <a:prstGeom prst="ellipse">
            <a:avLst/>
          </a:prstGeom>
          <a:solidFill>
            <a:srgbClr val="9E087D">
              <a:alpha val="5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900" b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- 22 </a:t>
            </a:r>
          </a:p>
        </p:txBody>
      </p:sp>
    </p:spTree>
    <p:extLst>
      <p:ext uri="{BB962C8B-B14F-4D97-AF65-F5344CB8AC3E}">
        <p14:creationId xmlns:p14="http://schemas.microsoft.com/office/powerpoint/2010/main" val="279671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55776" y="-34135"/>
            <a:ext cx="6679510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965" tIns="39983" rIns="79965" bIns="39983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/>
              <a:t>6 adultes sur 10 rencontrant des difficultés ne souhaitent pas être formés</a:t>
            </a:r>
          </a:p>
        </p:txBody>
      </p:sp>
      <p:sp>
        <p:nvSpPr>
          <p:cNvPr id="9" name="Text Box 106"/>
          <p:cNvSpPr txBox="1">
            <a:spLocks noChangeArrowheads="1"/>
          </p:cNvSpPr>
          <p:nvPr/>
        </p:nvSpPr>
        <p:spPr bwMode="auto">
          <a:xfrm>
            <a:off x="323528" y="1948816"/>
            <a:ext cx="840333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900" dirty="0">
                <a:solidFill>
                  <a:schemeClr val="tx1"/>
                </a:solidFill>
                <a:cs typeface="Arial" charset="0"/>
              </a:rPr>
              <a:t>- Champ : ensemble de la population de </a:t>
            </a:r>
            <a:r>
              <a:rPr lang="fr-FR" sz="900" b="1" dirty="0">
                <a:solidFill>
                  <a:schemeClr val="tx1"/>
                </a:solidFill>
                <a:cs typeface="Arial" charset="0"/>
              </a:rPr>
              <a:t>18 ans et plus</a:t>
            </a:r>
            <a:r>
              <a:rPr lang="fr-FR" sz="900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fr-FR" sz="4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fr-FR" sz="900" dirty="0">
                <a:solidFill>
                  <a:schemeClr val="tx1"/>
                </a:solidFill>
              </a:rPr>
              <a:t>sauf ceux ne rencontrant pas de difficultés particulières en la matière, </a:t>
            </a:r>
            <a:r>
              <a:rPr lang="fr-FR" sz="900" dirty="0">
                <a:solidFill>
                  <a:schemeClr val="tx1"/>
                </a:solidFill>
                <a:cs typeface="Arial" charset="0"/>
              </a:rPr>
              <a:t>en %-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448149" y="5586117"/>
            <a:ext cx="431958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endParaRPr lang="fr-FR" sz="800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2018.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11560" y="170609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95736" y="216580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D239BD4A-6D4F-4C75-9042-BCCE4C453243}"/>
              </a:ext>
            </a:extLst>
          </p:cNvPr>
          <p:cNvSpPr txBox="1"/>
          <p:nvPr/>
        </p:nvSpPr>
        <p:spPr>
          <a:xfrm>
            <a:off x="323528" y="2504622"/>
            <a:ext cx="864096" cy="784830"/>
          </a:xfrm>
          <a:prstGeom prst="rect">
            <a:avLst/>
          </a:prstGeom>
          <a:noFill/>
          <a:ln w="12700" cmpd="thickThin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</a:rPr>
              <a:t>Champ :</a:t>
            </a:r>
          </a:p>
          <a:p>
            <a:pPr algn="ctr"/>
            <a:r>
              <a:rPr lang="fr-FR" sz="900" dirty="0">
                <a:latin typeface="Verdana" panose="020B0604030504040204" pitchFamily="34" charset="0"/>
                <a:ea typeface="Verdana" panose="020B0604030504040204" pitchFamily="34" charset="0"/>
              </a:rPr>
              <a:t>Ceux qui rencontrent des difficultés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5AAD668F-E48C-4763-808E-3346351FE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634" y="20223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4577" name="Image 307">
            <a:extLst>
              <a:ext uri="{FF2B5EF4-FFF2-40B4-BE49-F238E27FC236}">
                <a16:creationId xmlns:a16="http://schemas.microsoft.com/office/drawing/2014/main" xmlns="" id="{B63389BE-EE68-4D7C-B6AC-252C21646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634" y="2479532"/>
            <a:ext cx="509587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E3FF902-6561-4DB0-9D3C-7372F944D684}"/>
              </a:ext>
            </a:extLst>
          </p:cNvPr>
          <p:cNvSpPr/>
          <p:nvPr/>
        </p:nvSpPr>
        <p:spPr>
          <a:xfrm>
            <a:off x="2285999" y="1238776"/>
            <a:ext cx="4572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Lorsque vous rencontrez des difficultés en utilisant des outils informatiques et numériques, seriez-vous prêt 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C0909BB-165D-4146-B139-11771B8585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070" y="2236807"/>
            <a:ext cx="1143001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658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00593935"/>
              </p:ext>
            </p:extLst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906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11561" y="1483693"/>
            <a:ext cx="8208912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200" b="1" dirty="0">
                <a:solidFill>
                  <a:srgbClr val="9E087D"/>
                </a:solidFill>
                <a:cs typeface="Times New Roman" pitchFamily="18" charset="0"/>
              </a:rPr>
              <a:t>Taux d’équipement en téléphone mobile et smartphone, en fonction de l’âge et du diplôme</a:t>
            </a:r>
            <a:endParaRPr lang="fr-FR" sz="1200" b="1" dirty="0">
              <a:solidFill>
                <a:srgbClr val="9E087D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de 12 ans et plus, en % -</a:t>
            </a: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712" y="0"/>
            <a:ext cx="7164288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L’exemple du smartphone :</a:t>
            </a:r>
            <a:br>
              <a:rPr lang="fr-FR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des écarts toujours significatifs selon l’âge et le diplôme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xmlns="" id="{05CAAA99-D085-436E-81BA-10CBCF123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772" y="5140745"/>
            <a:ext cx="4536504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2018.</a:t>
            </a: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xmlns="" id="{0D2F40B7-89BB-4B96-90B7-D4E48646636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788024" y="2213857"/>
          <a:ext cx="3463850" cy="2548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xmlns="" id="{58C2F7C9-4E07-4C01-817B-9E257400F203}"/>
              </a:ext>
            </a:extLst>
          </p:cNvPr>
          <p:cNvGraphicFramePr>
            <a:graphicFrameLocks/>
          </p:cNvGraphicFramePr>
          <p:nvPr/>
        </p:nvGraphicFramePr>
        <p:xfrm>
          <a:off x="427807" y="2149583"/>
          <a:ext cx="4183930" cy="2633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1295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5">
            <a:extLst>
              <a:ext uri="{FF2B5EF4-FFF2-40B4-BE49-F238E27FC236}">
                <a16:creationId xmlns:a16="http://schemas.microsoft.com/office/drawing/2014/main" xmlns="" id="{A14CDB14-8588-49D1-9DA8-3F71761400E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566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175237" y="1771631"/>
            <a:ext cx="752930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>
              <a:buFontTx/>
              <a:buNone/>
            </a:pPr>
            <a:r>
              <a:rPr lang="fr-FR" sz="1200" b="1" dirty="0">
                <a:solidFill>
                  <a:srgbClr val="9E087D"/>
                </a:solidFill>
                <a:cs typeface="Times New Roman" pitchFamily="18" charset="0"/>
              </a:rPr>
              <a:t>Taux d’équipement en téléphone mobile et smartphone, en fonction du niveau de vie</a:t>
            </a:r>
            <a:endParaRPr lang="fr-FR" sz="1200" b="1" dirty="0">
              <a:solidFill>
                <a:srgbClr val="9E087D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de 12 ans et plus, en % -</a:t>
            </a: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712" y="0"/>
            <a:ext cx="7164288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dirty="0">
                <a:cs typeface="Times New Roman" pitchFamily="18" charset="0"/>
              </a:rPr>
              <a:t>L’exemple du smartphone :</a:t>
            </a:r>
            <a:br>
              <a:rPr lang="fr-FR" dirty="0">
                <a:cs typeface="Times New Roman" pitchFamily="18" charset="0"/>
              </a:rPr>
            </a:br>
            <a:r>
              <a:rPr lang="fr-FR" dirty="0">
                <a:cs typeface="Times New Roman" pitchFamily="18" charset="0"/>
              </a:rPr>
              <a:t>q</a:t>
            </a: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uasiment plus d’écart lié au niveau de vie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483768" y="5013176"/>
            <a:ext cx="4536504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2018.</a:t>
            </a:r>
          </a:p>
        </p:txBody>
      </p:sp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xmlns="" id="{A678F6BD-178E-4BAA-B3FB-544F5E80F0DB}"/>
              </a:ext>
            </a:extLst>
          </p:cNvPr>
          <p:cNvGraphicFramePr>
            <a:graphicFrameLocks/>
          </p:cNvGraphicFramePr>
          <p:nvPr/>
        </p:nvGraphicFramePr>
        <p:xfrm>
          <a:off x="1900237" y="2198468"/>
          <a:ext cx="5343525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9652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11561" y="1483693"/>
            <a:ext cx="8208912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200" b="1" dirty="0">
                <a:solidFill>
                  <a:srgbClr val="9E087D"/>
                </a:solidFill>
                <a:cs typeface="Times New Roman" pitchFamily="18" charset="0"/>
              </a:rPr>
              <a:t>Réaction face à une difficulté dans l’utilisation des outils numériques</a:t>
            </a:r>
            <a:endParaRPr lang="fr-FR" sz="1200" b="1" dirty="0">
              <a:solidFill>
                <a:srgbClr val="9E087D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de 18 ans et plus, en % -</a:t>
            </a: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712" y="0"/>
            <a:ext cx="7164288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L’exemple de l’illectronisme :</a:t>
            </a:r>
            <a:br>
              <a:rPr lang="fr-FR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le lien très net avec l’âge et le diplôme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xmlns="" id="{05CAAA99-D085-436E-81BA-10CBCF123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835" y="4834736"/>
            <a:ext cx="4536504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2018.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9A8959AF-9A38-41AA-B987-11271FF6BFD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0" y="2556683"/>
            <a:ext cx="4340913" cy="2201430"/>
          </a:xfrm>
          <a:prstGeom prst="rect">
            <a:avLst/>
          </a:prstGeom>
          <a:noFill/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E1E6EFDB-D28A-440A-B13E-766694872F4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087" y="2631196"/>
            <a:ext cx="4340913" cy="19979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4347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712" y="0"/>
            <a:ext cx="7164288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dirty="0">
                <a:cs typeface="Times New Roman" pitchFamily="18" charset="0"/>
              </a:rPr>
              <a:t>L’exemple de l’illectronisme :</a:t>
            </a:r>
            <a:br>
              <a:rPr lang="fr-FR" dirty="0">
                <a:cs typeface="Times New Roman" pitchFamily="18" charset="0"/>
              </a:rPr>
            </a:br>
            <a:r>
              <a:rPr lang="fr-FR" dirty="0">
                <a:cs typeface="Times New Roman" pitchFamily="18" charset="0"/>
              </a:rPr>
              <a:t>le niveau de vie explique aussi la facilité d’usage</a:t>
            </a:r>
            <a:endParaRPr lang="fr-FR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483768" y="5013176"/>
            <a:ext cx="4536504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 », juin 2018.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xmlns="" id="{65D648C0-CB4F-4C02-9C27-C000E44D5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1" y="1483693"/>
            <a:ext cx="8208912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200" b="1" dirty="0">
                <a:solidFill>
                  <a:srgbClr val="9E087D"/>
                </a:solidFill>
                <a:cs typeface="Times New Roman" pitchFamily="18" charset="0"/>
              </a:rPr>
              <a:t>Réaction face à une difficulté dans l’utilisation des outils numériques</a:t>
            </a:r>
            <a:endParaRPr lang="fr-FR" sz="1200" b="1" dirty="0">
              <a:solidFill>
                <a:srgbClr val="9E087D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de 18 ans et plus, en % -</a:t>
            </a: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B629EC1F-96A5-4527-898C-66C2F75A277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959" y="2636912"/>
            <a:ext cx="4328313" cy="22139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6925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055781838"/>
              </p:ext>
            </p:extLst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7754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53389" y="0"/>
            <a:ext cx="7020272" cy="87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>
                <a:cs typeface="Times New Roman" pitchFamily="18" charset="0"/>
              </a:rPr>
              <a:t>Les difficultés liées au lieu de résidence (1)</a:t>
            </a:r>
          </a:p>
        </p:txBody>
      </p:sp>
      <p:sp>
        <p:nvSpPr>
          <p:cNvPr id="14" name="ZoneTexte 1"/>
          <p:cNvSpPr txBox="1">
            <a:spLocks noChangeArrowheads="1"/>
          </p:cNvSpPr>
          <p:nvPr/>
        </p:nvSpPr>
        <p:spPr bwMode="auto">
          <a:xfrm>
            <a:off x="2191443" y="5301605"/>
            <a:ext cx="2444485" cy="400110"/>
          </a:xfrm>
          <a:prstGeom prst="rect">
            <a:avLst/>
          </a:prstGeom>
          <a:solidFill>
            <a:srgbClr val="9E087D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/>
            <a:r>
              <a:rPr lang="fr-FR" sz="1000" b="1" dirty="0">
                <a:solidFill>
                  <a:schemeClr val="bg1"/>
                </a:solidFill>
              </a:rPr>
              <a:t> Les difficultés sont plus marquées en zone peu dense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4149" y="1142421"/>
            <a:ext cx="568937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- Champ : population de 12 ans et plus, équipée en téléphone mobile</a:t>
            </a:r>
            <a:r>
              <a:rPr kumimoji="0" lang="fr-FR" altLang="fr-FR" sz="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et s’y connectant à internet,</a:t>
            </a: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en % -</a:t>
            </a:r>
            <a:endParaRPr kumimoji="0" lang="fr-FR" altLang="fr-FR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1192" y="445198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 « Conditions de vie et les Aspirations », juin 2016.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39" y="858273"/>
            <a:ext cx="57403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dirty="0">
                <a:solidFill>
                  <a:srgbClr val="9E08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qualifieriez-vous votre connexion à internet depuis votre mobile ?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358743" y="6047649"/>
            <a:ext cx="469089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 « Conditions de vie et les Aspirations », juin 2016.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Chevron 10"/>
          <p:cNvSpPr/>
          <p:nvPr/>
        </p:nvSpPr>
        <p:spPr bwMode="auto">
          <a:xfrm>
            <a:off x="4735124" y="5301208"/>
            <a:ext cx="396676" cy="400110"/>
          </a:xfrm>
          <a:prstGeom prst="chevron">
            <a:avLst/>
          </a:prstGeom>
          <a:solidFill>
            <a:srgbClr val="9E087D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4" name="Image 4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5" y="1362713"/>
            <a:ext cx="4556049" cy="30892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5" name="Graphique 44"/>
          <p:cNvGraphicFramePr>
            <a:graphicFrameLocks/>
          </p:cNvGraphicFramePr>
          <p:nvPr>
            <p:extLst/>
          </p:nvPr>
        </p:nvGraphicFramePr>
        <p:xfrm>
          <a:off x="4985854" y="3284985"/>
          <a:ext cx="4087808" cy="276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C15A71F7-3C88-422C-8502-24204171C557}"/>
              </a:ext>
            </a:extLst>
          </p:cNvPr>
          <p:cNvSpPr txBox="1"/>
          <p:nvPr/>
        </p:nvSpPr>
        <p:spPr>
          <a:xfrm>
            <a:off x="5436096" y="1861445"/>
            <a:ext cx="2304256" cy="1184940"/>
          </a:xfrm>
          <a:prstGeom prst="rect">
            <a:avLst/>
          </a:prstGeom>
          <a:solidFill>
            <a:srgbClr val="9E087D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ZPD : zone peu dense</a:t>
            </a:r>
          </a:p>
          <a:p>
            <a:pPr algn="ctr"/>
            <a:endParaRPr lang="fr-FR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2016 : </a:t>
            </a:r>
            <a:r>
              <a:rPr lang="fr-F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22 600 communes, soit près de deux communes sur trois, et 11,5millions de personnes, soit 18% de la population métropolitaine</a:t>
            </a:r>
            <a:endParaRPr lang="fr-FR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3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53389" y="0"/>
            <a:ext cx="7020272" cy="87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>
                <a:cs typeface="Times New Roman" pitchFamily="18" charset="0"/>
              </a:rPr>
              <a:t>Les difficultés liées au lieu de résidence (2)</a:t>
            </a:r>
          </a:p>
        </p:txBody>
      </p:sp>
      <p:sp>
        <p:nvSpPr>
          <p:cNvPr id="14" name="ZoneTexte 1"/>
          <p:cNvSpPr txBox="1">
            <a:spLocks noChangeArrowheads="1"/>
          </p:cNvSpPr>
          <p:nvPr/>
        </p:nvSpPr>
        <p:spPr bwMode="auto">
          <a:xfrm>
            <a:off x="2127515" y="5178127"/>
            <a:ext cx="2444485" cy="400110"/>
          </a:xfrm>
          <a:prstGeom prst="rect">
            <a:avLst/>
          </a:prstGeom>
          <a:solidFill>
            <a:srgbClr val="9E087D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/>
            <a:r>
              <a:rPr lang="fr-FR" sz="1000" b="1" dirty="0">
                <a:solidFill>
                  <a:schemeClr val="bg1"/>
                </a:solidFill>
              </a:rPr>
              <a:t> Les difficultés sont plus marquées en zone peu dense</a:t>
            </a:r>
          </a:p>
        </p:txBody>
      </p:sp>
      <p:sp>
        <p:nvSpPr>
          <p:cNvPr id="3" name="Rectangle avec flèche vers la droite 2"/>
          <p:cNvSpPr/>
          <p:nvPr/>
        </p:nvSpPr>
        <p:spPr bwMode="auto">
          <a:xfrm flipH="1">
            <a:off x="4173692" y="1520850"/>
            <a:ext cx="216024" cy="861774"/>
          </a:xfrm>
          <a:prstGeom prst="rightArrowCallout">
            <a:avLst>
              <a:gd name="adj1" fmla="val 35077"/>
              <a:gd name="adj2" fmla="val 30039"/>
              <a:gd name="adj3" fmla="val 25000"/>
              <a:gd name="adj4" fmla="val 64977"/>
            </a:avLst>
          </a:prstGeom>
          <a:solidFill>
            <a:srgbClr val="9E087D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4149" y="1142421"/>
            <a:ext cx="422904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- Champ : population de 12 ans et plus, équipée en téléphone mobile, en % -</a:t>
            </a:r>
            <a:endParaRPr kumimoji="0" lang="fr-FR" altLang="fr-FR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1192" y="445198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 « Conditions de vie et les Aspirations », juin 2016.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8563" y="756972"/>
            <a:ext cx="57403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>
                <a:solidFill>
                  <a:srgbClr val="9E08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Éprouvez-vous des difficultés à passer des appels, envoyer ou recevoir des SMS sur votre mobile lorsque vous êtes à votre domicile ?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382762" y="6047649"/>
            <a:ext cx="469089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 « Conditions de vie et les Aspirations », juin 2016.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4337" name="Image 7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4" y="1341579"/>
            <a:ext cx="492442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Chevron 10"/>
          <p:cNvSpPr/>
          <p:nvPr/>
        </p:nvSpPr>
        <p:spPr bwMode="auto">
          <a:xfrm>
            <a:off x="4679504" y="5178128"/>
            <a:ext cx="396676" cy="400110"/>
          </a:xfrm>
          <a:prstGeom prst="chevron">
            <a:avLst/>
          </a:prstGeom>
          <a:solidFill>
            <a:srgbClr val="9E087D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" name="Group 8"/>
          <p:cNvGrpSpPr>
            <a:grpSpLocks noChangeAspect="1"/>
          </p:cNvGrpSpPr>
          <p:nvPr/>
        </p:nvGrpSpPr>
        <p:grpSpPr bwMode="auto">
          <a:xfrm>
            <a:off x="5146675" y="3516314"/>
            <a:ext cx="4051300" cy="2506663"/>
            <a:chOff x="3242" y="2215"/>
            <a:chExt cx="2552" cy="1579"/>
          </a:xfrm>
        </p:grpSpPr>
        <p:sp>
          <p:nvSpPr>
            <p:cNvPr id="13" name="AutoShape 7"/>
            <p:cNvSpPr>
              <a:spLocks noChangeAspect="1" noChangeArrowheads="1" noTextEdit="1"/>
            </p:cNvSpPr>
            <p:nvPr/>
          </p:nvSpPr>
          <p:spPr bwMode="auto">
            <a:xfrm>
              <a:off x="3242" y="2215"/>
              <a:ext cx="2518" cy="1578"/>
            </a:xfrm>
            <a:prstGeom prst="rect">
              <a:avLst/>
            </a:pr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3242" y="2215"/>
              <a:ext cx="2519" cy="15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3447" y="2295"/>
              <a:ext cx="1357" cy="13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1"/>
            <p:cNvSpPr>
              <a:spLocks noEditPoints="1"/>
            </p:cNvSpPr>
            <p:nvPr/>
          </p:nvSpPr>
          <p:spPr bwMode="auto">
            <a:xfrm>
              <a:off x="3651" y="3032"/>
              <a:ext cx="949" cy="604"/>
            </a:xfrm>
            <a:custGeom>
              <a:avLst/>
              <a:gdLst>
                <a:gd name="T0" fmla="*/ 0 w 949"/>
                <a:gd name="T1" fmla="*/ 188 h 604"/>
                <a:gd name="T2" fmla="*/ 271 w 949"/>
                <a:gd name="T3" fmla="*/ 188 h 604"/>
                <a:gd name="T4" fmla="*/ 271 w 949"/>
                <a:gd name="T5" fmla="*/ 604 h 604"/>
                <a:gd name="T6" fmla="*/ 0 w 949"/>
                <a:gd name="T7" fmla="*/ 604 h 604"/>
                <a:gd name="T8" fmla="*/ 0 w 949"/>
                <a:gd name="T9" fmla="*/ 188 h 604"/>
                <a:gd name="T10" fmla="*/ 678 w 949"/>
                <a:gd name="T11" fmla="*/ 0 h 604"/>
                <a:gd name="T12" fmla="*/ 949 w 949"/>
                <a:gd name="T13" fmla="*/ 0 h 604"/>
                <a:gd name="T14" fmla="*/ 949 w 949"/>
                <a:gd name="T15" fmla="*/ 604 h 604"/>
                <a:gd name="T16" fmla="*/ 678 w 949"/>
                <a:gd name="T17" fmla="*/ 604 h 604"/>
                <a:gd name="T18" fmla="*/ 678 w 949"/>
                <a:gd name="T19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9" h="604">
                  <a:moveTo>
                    <a:pt x="0" y="188"/>
                  </a:moveTo>
                  <a:lnTo>
                    <a:pt x="271" y="188"/>
                  </a:lnTo>
                  <a:lnTo>
                    <a:pt x="271" y="604"/>
                  </a:lnTo>
                  <a:lnTo>
                    <a:pt x="0" y="604"/>
                  </a:lnTo>
                  <a:lnTo>
                    <a:pt x="0" y="188"/>
                  </a:lnTo>
                  <a:close/>
                  <a:moveTo>
                    <a:pt x="678" y="0"/>
                  </a:moveTo>
                  <a:lnTo>
                    <a:pt x="949" y="0"/>
                  </a:lnTo>
                  <a:lnTo>
                    <a:pt x="949" y="604"/>
                  </a:lnTo>
                  <a:lnTo>
                    <a:pt x="678" y="604"/>
                  </a:lnTo>
                  <a:lnTo>
                    <a:pt x="678" y="0"/>
                  </a:ln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2"/>
            <p:cNvSpPr>
              <a:spLocks noEditPoints="1"/>
            </p:cNvSpPr>
            <p:nvPr/>
          </p:nvSpPr>
          <p:spPr bwMode="auto">
            <a:xfrm>
              <a:off x="3651" y="2295"/>
              <a:ext cx="949" cy="925"/>
            </a:xfrm>
            <a:custGeom>
              <a:avLst/>
              <a:gdLst>
                <a:gd name="T0" fmla="*/ 0 w 949"/>
                <a:gd name="T1" fmla="*/ 0 h 925"/>
                <a:gd name="T2" fmla="*/ 271 w 949"/>
                <a:gd name="T3" fmla="*/ 0 h 925"/>
                <a:gd name="T4" fmla="*/ 271 w 949"/>
                <a:gd name="T5" fmla="*/ 925 h 925"/>
                <a:gd name="T6" fmla="*/ 0 w 949"/>
                <a:gd name="T7" fmla="*/ 925 h 925"/>
                <a:gd name="T8" fmla="*/ 0 w 949"/>
                <a:gd name="T9" fmla="*/ 0 h 925"/>
                <a:gd name="T10" fmla="*/ 678 w 949"/>
                <a:gd name="T11" fmla="*/ 0 h 925"/>
                <a:gd name="T12" fmla="*/ 949 w 949"/>
                <a:gd name="T13" fmla="*/ 0 h 925"/>
                <a:gd name="T14" fmla="*/ 949 w 949"/>
                <a:gd name="T15" fmla="*/ 737 h 925"/>
                <a:gd name="T16" fmla="*/ 678 w 949"/>
                <a:gd name="T17" fmla="*/ 737 h 925"/>
                <a:gd name="T18" fmla="*/ 678 w 949"/>
                <a:gd name="T19" fmla="*/ 0 h 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9" h="925">
                  <a:moveTo>
                    <a:pt x="0" y="0"/>
                  </a:moveTo>
                  <a:lnTo>
                    <a:pt x="271" y="0"/>
                  </a:lnTo>
                  <a:lnTo>
                    <a:pt x="271" y="925"/>
                  </a:lnTo>
                  <a:lnTo>
                    <a:pt x="0" y="925"/>
                  </a:lnTo>
                  <a:lnTo>
                    <a:pt x="0" y="0"/>
                  </a:lnTo>
                  <a:close/>
                  <a:moveTo>
                    <a:pt x="678" y="0"/>
                  </a:moveTo>
                  <a:lnTo>
                    <a:pt x="949" y="0"/>
                  </a:lnTo>
                  <a:lnTo>
                    <a:pt x="949" y="737"/>
                  </a:lnTo>
                  <a:lnTo>
                    <a:pt x="678" y="737"/>
                  </a:lnTo>
                  <a:lnTo>
                    <a:pt x="678" y="0"/>
                  </a:lnTo>
                  <a:close/>
                </a:path>
              </a:pathLst>
            </a:custGeom>
            <a:solidFill>
              <a:srgbClr val="7AB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3444" y="2295"/>
              <a:ext cx="5" cy="1341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14"/>
            <p:cNvSpPr>
              <a:spLocks noEditPoints="1"/>
            </p:cNvSpPr>
            <p:nvPr/>
          </p:nvSpPr>
          <p:spPr bwMode="auto">
            <a:xfrm>
              <a:off x="3428" y="2293"/>
              <a:ext cx="19" cy="1345"/>
            </a:xfrm>
            <a:custGeom>
              <a:avLst/>
              <a:gdLst>
                <a:gd name="T0" fmla="*/ 0 w 19"/>
                <a:gd name="T1" fmla="*/ 1340 h 1345"/>
                <a:gd name="T2" fmla="*/ 19 w 19"/>
                <a:gd name="T3" fmla="*/ 1340 h 1345"/>
                <a:gd name="T4" fmla="*/ 19 w 19"/>
                <a:gd name="T5" fmla="*/ 1345 h 1345"/>
                <a:gd name="T6" fmla="*/ 0 w 19"/>
                <a:gd name="T7" fmla="*/ 1345 h 1345"/>
                <a:gd name="T8" fmla="*/ 0 w 19"/>
                <a:gd name="T9" fmla="*/ 1340 h 1345"/>
                <a:gd name="T10" fmla="*/ 0 w 19"/>
                <a:gd name="T11" fmla="*/ 1072 h 1345"/>
                <a:gd name="T12" fmla="*/ 19 w 19"/>
                <a:gd name="T13" fmla="*/ 1072 h 1345"/>
                <a:gd name="T14" fmla="*/ 19 w 19"/>
                <a:gd name="T15" fmla="*/ 1077 h 1345"/>
                <a:gd name="T16" fmla="*/ 0 w 19"/>
                <a:gd name="T17" fmla="*/ 1077 h 1345"/>
                <a:gd name="T18" fmla="*/ 0 w 19"/>
                <a:gd name="T19" fmla="*/ 1072 h 1345"/>
                <a:gd name="T20" fmla="*/ 0 w 19"/>
                <a:gd name="T21" fmla="*/ 804 h 1345"/>
                <a:gd name="T22" fmla="*/ 19 w 19"/>
                <a:gd name="T23" fmla="*/ 804 h 1345"/>
                <a:gd name="T24" fmla="*/ 19 w 19"/>
                <a:gd name="T25" fmla="*/ 809 h 1345"/>
                <a:gd name="T26" fmla="*/ 0 w 19"/>
                <a:gd name="T27" fmla="*/ 809 h 1345"/>
                <a:gd name="T28" fmla="*/ 0 w 19"/>
                <a:gd name="T29" fmla="*/ 804 h 1345"/>
                <a:gd name="T30" fmla="*/ 0 w 19"/>
                <a:gd name="T31" fmla="*/ 536 h 1345"/>
                <a:gd name="T32" fmla="*/ 19 w 19"/>
                <a:gd name="T33" fmla="*/ 536 h 1345"/>
                <a:gd name="T34" fmla="*/ 19 w 19"/>
                <a:gd name="T35" fmla="*/ 541 h 1345"/>
                <a:gd name="T36" fmla="*/ 0 w 19"/>
                <a:gd name="T37" fmla="*/ 541 h 1345"/>
                <a:gd name="T38" fmla="*/ 0 w 19"/>
                <a:gd name="T39" fmla="*/ 536 h 1345"/>
                <a:gd name="T40" fmla="*/ 0 w 19"/>
                <a:gd name="T41" fmla="*/ 267 h 1345"/>
                <a:gd name="T42" fmla="*/ 19 w 19"/>
                <a:gd name="T43" fmla="*/ 267 h 1345"/>
                <a:gd name="T44" fmla="*/ 19 w 19"/>
                <a:gd name="T45" fmla="*/ 272 h 1345"/>
                <a:gd name="T46" fmla="*/ 0 w 19"/>
                <a:gd name="T47" fmla="*/ 272 h 1345"/>
                <a:gd name="T48" fmla="*/ 0 w 19"/>
                <a:gd name="T49" fmla="*/ 267 h 1345"/>
                <a:gd name="T50" fmla="*/ 0 w 19"/>
                <a:gd name="T51" fmla="*/ 0 h 1345"/>
                <a:gd name="T52" fmla="*/ 19 w 19"/>
                <a:gd name="T53" fmla="*/ 0 h 1345"/>
                <a:gd name="T54" fmla="*/ 19 w 19"/>
                <a:gd name="T55" fmla="*/ 5 h 1345"/>
                <a:gd name="T56" fmla="*/ 0 w 19"/>
                <a:gd name="T57" fmla="*/ 5 h 1345"/>
                <a:gd name="T58" fmla="*/ 0 w 19"/>
                <a:gd name="T59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" h="1345">
                  <a:moveTo>
                    <a:pt x="0" y="1340"/>
                  </a:moveTo>
                  <a:lnTo>
                    <a:pt x="19" y="1340"/>
                  </a:lnTo>
                  <a:lnTo>
                    <a:pt x="19" y="1345"/>
                  </a:lnTo>
                  <a:lnTo>
                    <a:pt x="0" y="1345"/>
                  </a:lnTo>
                  <a:lnTo>
                    <a:pt x="0" y="1340"/>
                  </a:lnTo>
                  <a:close/>
                  <a:moveTo>
                    <a:pt x="0" y="1072"/>
                  </a:moveTo>
                  <a:lnTo>
                    <a:pt x="19" y="1072"/>
                  </a:lnTo>
                  <a:lnTo>
                    <a:pt x="19" y="1077"/>
                  </a:lnTo>
                  <a:lnTo>
                    <a:pt x="0" y="1077"/>
                  </a:lnTo>
                  <a:lnTo>
                    <a:pt x="0" y="1072"/>
                  </a:lnTo>
                  <a:close/>
                  <a:moveTo>
                    <a:pt x="0" y="804"/>
                  </a:moveTo>
                  <a:lnTo>
                    <a:pt x="19" y="804"/>
                  </a:lnTo>
                  <a:lnTo>
                    <a:pt x="19" y="809"/>
                  </a:lnTo>
                  <a:lnTo>
                    <a:pt x="0" y="809"/>
                  </a:lnTo>
                  <a:lnTo>
                    <a:pt x="0" y="804"/>
                  </a:lnTo>
                  <a:close/>
                  <a:moveTo>
                    <a:pt x="0" y="536"/>
                  </a:moveTo>
                  <a:lnTo>
                    <a:pt x="19" y="536"/>
                  </a:lnTo>
                  <a:lnTo>
                    <a:pt x="19" y="541"/>
                  </a:lnTo>
                  <a:lnTo>
                    <a:pt x="0" y="541"/>
                  </a:lnTo>
                  <a:lnTo>
                    <a:pt x="0" y="536"/>
                  </a:lnTo>
                  <a:close/>
                  <a:moveTo>
                    <a:pt x="0" y="267"/>
                  </a:moveTo>
                  <a:lnTo>
                    <a:pt x="19" y="267"/>
                  </a:lnTo>
                  <a:lnTo>
                    <a:pt x="19" y="272"/>
                  </a:lnTo>
                  <a:lnTo>
                    <a:pt x="0" y="272"/>
                  </a:lnTo>
                  <a:lnTo>
                    <a:pt x="0" y="267"/>
                  </a:lnTo>
                  <a:close/>
                  <a:moveTo>
                    <a:pt x="0" y="0"/>
                  </a:moveTo>
                  <a:lnTo>
                    <a:pt x="19" y="0"/>
                  </a:lnTo>
                  <a:lnTo>
                    <a:pt x="19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Rectangle 15"/>
            <p:cNvSpPr>
              <a:spLocks noChangeArrowheads="1"/>
            </p:cNvSpPr>
            <p:nvPr/>
          </p:nvSpPr>
          <p:spPr bwMode="auto">
            <a:xfrm>
              <a:off x="3447" y="3633"/>
              <a:ext cx="1357" cy="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6"/>
            <p:cNvSpPr>
              <a:spLocks noEditPoints="1"/>
            </p:cNvSpPr>
            <p:nvPr/>
          </p:nvSpPr>
          <p:spPr bwMode="auto">
            <a:xfrm>
              <a:off x="3444" y="3636"/>
              <a:ext cx="1362" cy="19"/>
            </a:xfrm>
            <a:custGeom>
              <a:avLst/>
              <a:gdLst>
                <a:gd name="T0" fmla="*/ 5 w 1362"/>
                <a:gd name="T1" fmla="*/ 0 h 19"/>
                <a:gd name="T2" fmla="*/ 5 w 1362"/>
                <a:gd name="T3" fmla="*/ 19 h 19"/>
                <a:gd name="T4" fmla="*/ 0 w 1362"/>
                <a:gd name="T5" fmla="*/ 19 h 19"/>
                <a:gd name="T6" fmla="*/ 0 w 1362"/>
                <a:gd name="T7" fmla="*/ 0 h 19"/>
                <a:gd name="T8" fmla="*/ 5 w 1362"/>
                <a:gd name="T9" fmla="*/ 0 h 19"/>
                <a:gd name="T10" fmla="*/ 684 w 1362"/>
                <a:gd name="T11" fmla="*/ 0 h 19"/>
                <a:gd name="T12" fmla="*/ 684 w 1362"/>
                <a:gd name="T13" fmla="*/ 19 h 19"/>
                <a:gd name="T14" fmla="*/ 679 w 1362"/>
                <a:gd name="T15" fmla="*/ 19 h 19"/>
                <a:gd name="T16" fmla="*/ 679 w 1362"/>
                <a:gd name="T17" fmla="*/ 0 h 19"/>
                <a:gd name="T18" fmla="*/ 684 w 1362"/>
                <a:gd name="T19" fmla="*/ 0 h 19"/>
                <a:gd name="T20" fmla="*/ 1362 w 1362"/>
                <a:gd name="T21" fmla="*/ 0 h 19"/>
                <a:gd name="T22" fmla="*/ 1362 w 1362"/>
                <a:gd name="T23" fmla="*/ 19 h 19"/>
                <a:gd name="T24" fmla="*/ 1357 w 1362"/>
                <a:gd name="T25" fmla="*/ 19 h 19"/>
                <a:gd name="T26" fmla="*/ 1357 w 1362"/>
                <a:gd name="T27" fmla="*/ 0 h 19"/>
                <a:gd name="T28" fmla="*/ 1362 w 1362"/>
                <a:gd name="T2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2" h="19">
                  <a:moveTo>
                    <a:pt x="5" y="0"/>
                  </a:moveTo>
                  <a:lnTo>
                    <a:pt x="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684" y="0"/>
                  </a:moveTo>
                  <a:lnTo>
                    <a:pt x="684" y="19"/>
                  </a:lnTo>
                  <a:lnTo>
                    <a:pt x="679" y="19"/>
                  </a:lnTo>
                  <a:lnTo>
                    <a:pt x="679" y="0"/>
                  </a:lnTo>
                  <a:lnTo>
                    <a:pt x="684" y="0"/>
                  </a:lnTo>
                  <a:close/>
                  <a:moveTo>
                    <a:pt x="1362" y="0"/>
                  </a:moveTo>
                  <a:lnTo>
                    <a:pt x="1362" y="19"/>
                  </a:lnTo>
                  <a:lnTo>
                    <a:pt x="1357" y="19"/>
                  </a:lnTo>
                  <a:lnTo>
                    <a:pt x="1357" y="0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3746" y="3392"/>
              <a:ext cx="12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itchFamily="34" charset="0"/>
                  <a:cs typeface="Arial" pitchFamily="34" charset="0"/>
                </a:rPr>
                <a:t>31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4424" y="3299"/>
              <a:ext cx="12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itchFamily="34" charset="0"/>
                  <a:cs typeface="Arial" pitchFamily="34" charset="0"/>
                </a:rPr>
                <a:t>45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6" name="Rectangle 19"/>
            <p:cNvSpPr>
              <a:spLocks noChangeArrowheads="1"/>
            </p:cNvSpPr>
            <p:nvPr/>
          </p:nvSpPr>
          <p:spPr bwMode="auto">
            <a:xfrm>
              <a:off x="3750" y="2721"/>
              <a:ext cx="10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69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8" name="Rectangle 20"/>
            <p:cNvSpPr>
              <a:spLocks noChangeArrowheads="1"/>
            </p:cNvSpPr>
            <p:nvPr/>
          </p:nvSpPr>
          <p:spPr bwMode="auto">
            <a:xfrm>
              <a:off x="4429" y="2627"/>
              <a:ext cx="10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55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9" name="Rectangle 21"/>
            <p:cNvSpPr>
              <a:spLocks noChangeArrowheads="1"/>
            </p:cNvSpPr>
            <p:nvPr/>
          </p:nvSpPr>
          <p:spPr bwMode="auto">
            <a:xfrm>
              <a:off x="3358" y="3596"/>
              <a:ext cx="70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1" name="Rectangle 22"/>
            <p:cNvSpPr>
              <a:spLocks noChangeArrowheads="1"/>
            </p:cNvSpPr>
            <p:nvPr/>
          </p:nvSpPr>
          <p:spPr bwMode="auto">
            <a:xfrm>
              <a:off x="3323" y="3328"/>
              <a:ext cx="10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20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2" name="Rectangle 23"/>
            <p:cNvSpPr>
              <a:spLocks noChangeArrowheads="1"/>
            </p:cNvSpPr>
            <p:nvPr/>
          </p:nvSpPr>
          <p:spPr bwMode="auto">
            <a:xfrm>
              <a:off x="3323" y="3060"/>
              <a:ext cx="10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40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3" name="Rectangle 24"/>
            <p:cNvSpPr>
              <a:spLocks noChangeArrowheads="1"/>
            </p:cNvSpPr>
            <p:nvPr/>
          </p:nvSpPr>
          <p:spPr bwMode="auto">
            <a:xfrm>
              <a:off x="3323" y="2792"/>
              <a:ext cx="10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60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4" name="Rectangle 25"/>
            <p:cNvSpPr>
              <a:spLocks noChangeArrowheads="1"/>
            </p:cNvSpPr>
            <p:nvPr/>
          </p:nvSpPr>
          <p:spPr bwMode="auto">
            <a:xfrm>
              <a:off x="3323" y="2525"/>
              <a:ext cx="10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80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5" name="Rectangle 26"/>
            <p:cNvSpPr>
              <a:spLocks noChangeArrowheads="1"/>
            </p:cNvSpPr>
            <p:nvPr/>
          </p:nvSpPr>
          <p:spPr bwMode="auto">
            <a:xfrm>
              <a:off x="3287" y="2256"/>
              <a:ext cx="14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100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6" name="Rectangle 27"/>
            <p:cNvSpPr>
              <a:spLocks noChangeArrowheads="1"/>
            </p:cNvSpPr>
            <p:nvPr/>
          </p:nvSpPr>
          <p:spPr bwMode="auto">
            <a:xfrm>
              <a:off x="3472" y="3674"/>
              <a:ext cx="72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Ensemble du territoire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7" name="Rectangle 28"/>
            <p:cNvSpPr>
              <a:spLocks noChangeArrowheads="1"/>
            </p:cNvSpPr>
            <p:nvPr/>
          </p:nvSpPr>
          <p:spPr bwMode="auto">
            <a:xfrm>
              <a:off x="4312" y="3674"/>
              <a:ext cx="33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1" i="0" u="none" strike="noStrike" cap="none" normalizeH="0" baseline="0" dirty="0">
                  <a:ln>
                    <a:noFill/>
                  </a:ln>
                  <a:solidFill>
                    <a:srgbClr val="9E087D"/>
                  </a:solidFill>
                  <a:effectLst/>
                  <a:latin typeface="Verdana" pitchFamily="34" charset="0"/>
                  <a:cs typeface="Arial" pitchFamily="34" charset="0"/>
                </a:rPr>
                <a:t>dont : ZPD</a:t>
              </a:r>
              <a:endParaRPr kumimoji="0" lang="fr-FR" altLang="fr-FR" sz="1800" b="1" i="0" u="none" strike="noStrike" cap="none" normalizeH="0" baseline="0" dirty="0">
                <a:ln>
                  <a:noFill/>
                </a:ln>
                <a:solidFill>
                  <a:srgbClr val="9E087D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348" name="Rectangle 29"/>
            <p:cNvSpPr>
              <a:spLocks noChangeArrowheads="1"/>
            </p:cNvSpPr>
            <p:nvPr/>
          </p:nvSpPr>
          <p:spPr bwMode="auto">
            <a:xfrm>
              <a:off x="4912" y="2790"/>
              <a:ext cx="31" cy="32"/>
            </a:xfrm>
            <a:prstGeom prst="rect">
              <a:avLst/>
            </a:prstGeom>
            <a:solidFill>
              <a:srgbClr val="7AB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49" name="Rectangle 30"/>
            <p:cNvSpPr>
              <a:spLocks noChangeArrowheads="1"/>
            </p:cNvSpPr>
            <p:nvPr/>
          </p:nvSpPr>
          <p:spPr bwMode="auto">
            <a:xfrm>
              <a:off x="4955" y="2768"/>
              <a:ext cx="24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Jamais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0" name="Rectangle 31"/>
            <p:cNvSpPr>
              <a:spLocks noChangeArrowheads="1"/>
            </p:cNvSpPr>
            <p:nvPr/>
          </p:nvSpPr>
          <p:spPr bwMode="auto">
            <a:xfrm>
              <a:off x="4912" y="3045"/>
              <a:ext cx="31" cy="32"/>
            </a:xfrm>
            <a:prstGeom prst="rect">
              <a:avLst/>
            </a:pr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51" name="Rectangle 32"/>
            <p:cNvSpPr>
              <a:spLocks noChangeArrowheads="1"/>
            </p:cNvSpPr>
            <p:nvPr/>
          </p:nvSpPr>
          <p:spPr bwMode="auto">
            <a:xfrm>
              <a:off x="4955" y="3023"/>
              <a:ext cx="718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Difficultés (total : très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2" name="Rectangle 33"/>
            <p:cNvSpPr>
              <a:spLocks noChangeArrowheads="1"/>
            </p:cNvSpPr>
            <p:nvPr/>
          </p:nvSpPr>
          <p:spPr bwMode="auto">
            <a:xfrm>
              <a:off x="4955" y="3094"/>
              <a:ext cx="83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souvent, assez souvent et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53" name="Rectangle 34"/>
            <p:cNvSpPr>
              <a:spLocks noChangeArrowheads="1"/>
            </p:cNvSpPr>
            <p:nvPr/>
          </p:nvSpPr>
          <p:spPr bwMode="auto">
            <a:xfrm>
              <a:off x="4955" y="3165"/>
              <a:ext cx="57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cs typeface="Arial" pitchFamily="34" charset="0"/>
                </a:rPr>
                <a:t>pas très souvent)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BF612FAF-143F-4BD2-9C31-144410D7C4AE}"/>
              </a:ext>
            </a:extLst>
          </p:cNvPr>
          <p:cNvSpPr txBox="1"/>
          <p:nvPr/>
        </p:nvSpPr>
        <p:spPr>
          <a:xfrm>
            <a:off x="5361782" y="2051087"/>
            <a:ext cx="2304256" cy="1184940"/>
          </a:xfrm>
          <a:prstGeom prst="rect">
            <a:avLst/>
          </a:prstGeom>
          <a:solidFill>
            <a:srgbClr val="9E087D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ZPD : zone peu dense</a:t>
            </a:r>
          </a:p>
          <a:p>
            <a:pPr algn="ctr"/>
            <a:endParaRPr lang="fr-FR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2016 : </a:t>
            </a:r>
            <a:r>
              <a:rPr lang="fr-F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22 600 communes, soit près de deux communes sur trois, et 11,5millions de personnes, soit 18% de la population métropolitaine</a:t>
            </a:r>
            <a:endParaRPr lang="fr-FR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14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53389" y="0"/>
            <a:ext cx="7020272" cy="87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>
                <a:cs typeface="Times New Roman" pitchFamily="18" charset="0"/>
              </a:rPr>
              <a:t>Usage du mobile : une amélioration perceptible dans les zones peu denses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053389" y="5205812"/>
            <a:ext cx="469089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 « Conditions de vie et les Aspirations », juin 2018.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5C34C4B-4345-4525-AE0D-E079FD787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296" y="2017433"/>
            <a:ext cx="572464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Champ : ensemble de la population de 12 ans et plus disposant d’un téléphone mobile, en % -</a:t>
            </a:r>
            <a:endParaRPr kumimoji="0" lang="fr-FR" altLang="fr-FR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1" i="0" u="none" strike="noStrike" cap="none" normalizeH="0" baseline="0" dirty="0">
                <a:ln>
                  <a:noFill/>
                </a:ln>
                <a:solidFill>
                  <a:srgbClr val="7AB03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Sur les seules zones peu denses -</a:t>
            </a:r>
            <a:endParaRPr kumimoji="0" lang="fr-FR" altLang="fr-FR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9153" name="Image 3">
            <a:extLst>
              <a:ext uri="{FF2B5EF4-FFF2-40B4-BE49-F238E27FC236}">
                <a16:creationId xmlns:a16="http://schemas.microsoft.com/office/drawing/2014/main" xmlns="" id="{B8D60190-5A6C-4BFB-BB94-4DDBB2D04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296" y="2553809"/>
            <a:ext cx="53911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AAFE08B-A5B7-4126-9BEB-02BE76DD90F8}"/>
              </a:ext>
            </a:extLst>
          </p:cNvPr>
          <p:cNvSpPr/>
          <p:nvPr/>
        </p:nvSpPr>
        <p:spPr>
          <a:xfrm>
            <a:off x="1959602" y="1379986"/>
            <a:ext cx="57403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>
                <a:solidFill>
                  <a:srgbClr val="9E08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Éprouvez-vous des difficultés à passer des appels, envoyer ou recevoir des SMS sur votre mobile lorsque vous êtes à votre domicile ?</a:t>
            </a:r>
          </a:p>
        </p:txBody>
      </p:sp>
    </p:spTree>
    <p:extLst>
      <p:ext uri="{BB962C8B-B14F-4D97-AF65-F5344CB8AC3E}">
        <p14:creationId xmlns:p14="http://schemas.microsoft.com/office/powerpoint/2010/main" val="2649230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DA5E9E2-B9FD-40E6-9E40-F03B30E02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écarts liés au genre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08A36F80-D2BF-4E48-9BC1-F5A1EC49E502}"/>
              </a:ext>
            </a:extLst>
          </p:cNvPr>
          <p:cNvPicPr>
            <a:picLocks noGrp="1"/>
          </p:cNvPicPr>
          <p:nvPr>
            <p:ph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01" y="1767082"/>
            <a:ext cx="3651821" cy="1865538"/>
          </a:xfrm>
          <a:prstGeom prst="rect">
            <a:avLst/>
          </a:prstGeom>
          <a:noFill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8B5B1CA5-0933-4D0A-B892-0CE8D18CE149}"/>
              </a:ext>
            </a:extLst>
          </p:cNvPr>
          <p:cNvSpPr txBox="1"/>
          <p:nvPr/>
        </p:nvSpPr>
        <p:spPr>
          <a:xfrm>
            <a:off x="827584" y="1169023"/>
            <a:ext cx="2304256" cy="577081"/>
          </a:xfrm>
          <a:prstGeom prst="rect">
            <a:avLst/>
          </a:prstGeom>
          <a:solidFill>
            <a:srgbClr val="E2007A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femmes ont plus de difficultés à s’afficher comme compétentes</a:t>
            </a:r>
            <a:endParaRPr lang="fr-FR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xmlns="" id="{DAAC0C01-B080-4A71-8DC8-B6C4B60443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162403"/>
              </p:ext>
            </p:extLst>
          </p:nvPr>
        </p:nvGraphicFramePr>
        <p:xfrm>
          <a:off x="3131840" y="3212976"/>
          <a:ext cx="5506219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56297D4-9367-46A6-BF9A-8FBD34231205}"/>
              </a:ext>
            </a:extLst>
          </p:cNvPr>
          <p:cNvSpPr txBox="1"/>
          <p:nvPr/>
        </p:nvSpPr>
        <p:spPr>
          <a:xfrm>
            <a:off x="5338380" y="2614263"/>
            <a:ext cx="2304256" cy="415498"/>
          </a:xfrm>
          <a:prstGeom prst="rect">
            <a:avLst/>
          </a:prstGeom>
          <a:solidFill>
            <a:srgbClr val="E2007A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Alors que leurs usages sont quasiment les mêmes</a:t>
            </a:r>
            <a:endParaRPr lang="fr-FR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B5E6F03-8E17-4E5D-AAB6-ACE26D156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29" y="3429000"/>
            <a:ext cx="2579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 « Conditions de vie et les Aspirations »,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juin 2018.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47E9C82-618F-4254-8E7C-5CE15DC1B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863" y="6073824"/>
            <a:ext cx="510619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 sur les« Conditions de vie et les Aspirations », juin 2016.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71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1"/>
            <p:extLst/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7255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3F41F31-B2A9-4EEA-9644-08F05EF3E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L’accès à internet à domicile :</a:t>
            </a:r>
            <a:br>
              <a:rPr lang="fr-FR" dirty="0"/>
            </a:br>
            <a:r>
              <a:rPr lang="fr-FR" dirty="0"/>
              <a:t>les non diplômés désormais les plus éloignés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6DCD7B6-1E3C-49FF-BCBD-3BC4F749F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760" y="5255523"/>
            <a:ext cx="469089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Source : CREDOC, Enquêtes sur les « Conditions de vie et les Aspirations », juin 2018.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DC3395E6-FB39-448C-8354-64399D974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31" y="1526309"/>
            <a:ext cx="5840956" cy="372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5" descr="Résultat de recherche d'images pour &quot;réseaux sociaux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8" descr="Résultat de recherche d'images pour &quot;icone téléphoner skyp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4" name="Groupe 23"/>
          <p:cNvGrpSpPr/>
          <p:nvPr/>
        </p:nvGrpSpPr>
        <p:grpSpPr>
          <a:xfrm>
            <a:off x="1043608" y="1823887"/>
            <a:ext cx="6259467" cy="4196821"/>
            <a:chOff x="971600" y="23687"/>
            <a:chExt cx="6259467" cy="4196821"/>
          </a:xfrm>
        </p:grpSpPr>
        <p:sp>
          <p:nvSpPr>
            <p:cNvPr id="10" name="Rectangle 9"/>
            <p:cNvSpPr/>
            <p:nvPr/>
          </p:nvSpPr>
          <p:spPr>
            <a:xfrm>
              <a:off x="1403648" y="3481844"/>
              <a:ext cx="2691287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400" b="1" dirty="0">
                  <a:solidFill>
                    <a:schemeClr val="accent3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Rechercher des offres d’emploi 27% </a:t>
              </a:r>
            </a:p>
            <a:p>
              <a:r>
                <a:rPr lang="fr-FR" sz="1400" b="1" dirty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(3 chômeurs sur 4)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71600" y="2093367"/>
              <a:ext cx="413995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0215" algn="just">
                <a:spcBef>
                  <a:spcPts val="600"/>
                </a:spcBef>
                <a:tabLst>
                  <a:tab pos="4591050" algn="r"/>
                </a:tabLst>
              </a:pPr>
              <a:r>
                <a:rPr lang="fr-FR" sz="1400" b="1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Participer à des sites de réseaux sociaux comme par exemple Facebook, Twitter, Instagram ou </a:t>
              </a:r>
              <a:r>
                <a:rPr lang="fr-FR" sz="1400" b="1" dirty="0" err="1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</a:t>
              </a:r>
              <a:r>
                <a:rPr lang="fr-FR" sz="1400" b="1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In  59% (93% </a:t>
              </a:r>
              <a:r>
                <a:rPr lang="fr-FR" sz="1100" b="1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des 18-24 ans</a:t>
              </a:r>
              <a:r>
                <a:rPr lang="fr-FR" sz="1400" b="1" dirty="0">
                  <a:solidFill>
                    <a:schemeClr val="bg1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  <a:r>
                <a:rPr lang="fr-FR" sz="800" dirty="0">
                  <a:solidFill>
                    <a:schemeClr val="bg1">
                      <a:lumMod val="50000"/>
                    </a:schemeClr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	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62737" y="1368351"/>
              <a:ext cx="378053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600" b="1" dirty="0">
                  <a:solidFill>
                    <a:schemeClr val="accent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Effectuer des achats : 61% </a:t>
              </a:r>
              <a:endParaRPr lang="fr-FR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62737" y="124744"/>
              <a:ext cx="349250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600" b="1" dirty="0">
                  <a:solidFill>
                    <a:schemeClr val="accent4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Accomplir une démarche administrative : 67% (7 adultes sur 10) </a:t>
              </a:r>
              <a:endParaRPr lang="fr-FR" sz="1600" b="1" dirty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073" name="Picture 1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2841" y="23687"/>
              <a:ext cx="1030583" cy="1037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 descr="Résultat de recherche d'images pour &quot;icone achats&quot;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3755" y="1205736"/>
              <a:ext cx="821314" cy="821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2815" y="2284289"/>
              <a:ext cx="1548252" cy="671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0"/>
            <p:cNvPicPr>
              <a:picLocks noChangeAspect="1" noChangeArrowheads="1"/>
            </p:cNvPicPr>
            <p:nvPr/>
          </p:nvPicPr>
          <p:blipFill rotWithShape="1">
            <a:blip r:embed="rId6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20" b="19874"/>
            <a:stretch/>
          </p:blipFill>
          <p:spPr bwMode="auto">
            <a:xfrm>
              <a:off x="5505745" y="3350775"/>
              <a:ext cx="1085053" cy="778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317A5CA6-7490-4403-9D86-A21D2364C533}"/>
              </a:ext>
            </a:extLst>
          </p:cNvPr>
          <p:cNvSpPr/>
          <p:nvPr/>
        </p:nvSpPr>
        <p:spPr>
          <a:xfrm>
            <a:off x="1434745" y="1556792"/>
            <a:ext cx="56367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cs typeface="Times New Roman" pitchFamily="18" charset="0"/>
              </a:rPr>
              <a:t>- Champ : ensemble de la population -</a:t>
            </a:r>
            <a:endParaRPr lang="fr-FR" sz="1000" dirty="0"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70C0A0F-03FC-4EF2-A97A-E3F3DCF0C87F}"/>
              </a:ext>
            </a:extLst>
          </p:cNvPr>
          <p:cNvSpPr/>
          <p:nvPr/>
        </p:nvSpPr>
        <p:spPr>
          <a:xfrm>
            <a:off x="460375" y="908720"/>
            <a:ext cx="8576121" cy="522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SzPts val="800"/>
            </a:pPr>
            <a:r>
              <a:rPr lang="fr-FR" sz="1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Parmi les utilisations suivantes, désignez celles que vous avez pratiquées, </a:t>
            </a:r>
            <a:br>
              <a:rPr lang="fr-FR" sz="1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cours des douze derniers mois, sur internet ? </a:t>
            </a: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xmlns="" id="{BDDBE8E1-2679-4743-BA15-942506D10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1613" y="0"/>
            <a:ext cx="7092280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/>
              <a:t>La numérisation à l’œuvre dans tous les pans de la société</a:t>
            </a: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xmlns="" id="{8B2D0953-0B32-48E4-B58F-8291BCC52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6165304"/>
            <a:ext cx="7039472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 Conditions de vie et Aspirations », juin 2018.</a:t>
            </a:r>
          </a:p>
        </p:txBody>
      </p:sp>
      <p:sp>
        <p:nvSpPr>
          <p:cNvPr id="19" name="Rectangle 206">
            <a:extLst>
              <a:ext uri="{FF2B5EF4-FFF2-40B4-BE49-F238E27FC236}">
                <a16:creationId xmlns:a16="http://schemas.microsoft.com/office/drawing/2014/main" xmlns="" id="{48BC145A-6943-4DBF-A5DD-0811E72C7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432" y="5178358"/>
            <a:ext cx="1935412" cy="615553"/>
          </a:xfrm>
          <a:prstGeom prst="rect">
            <a:avLst/>
          </a:prstGeom>
          <a:solidFill>
            <a:srgbClr val="E2007A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fr-FR" sz="1000" b="1" dirty="0">
                <a:solidFill>
                  <a:schemeClr val="bg1"/>
                </a:solidFill>
                <a:latin typeface="Verdana" pitchFamily="34" charset="0"/>
              </a:rPr>
              <a:t>92% des utilisateurs disent qu’internet est un bon outil pour chercher un emploi</a:t>
            </a:r>
          </a:p>
        </p:txBody>
      </p:sp>
    </p:spTree>
    <p:extLst>
      <p:ext uri="{BB962C8B-B14F-4D97-AF65-F5344CB8AC3E}">
        <p14:creationId xmlns:p14="http://schemas.microsoft.com/office/powerpoint/2010/main" val="3314709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119821629"/>
              </p:ext>
            </p:extLst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7381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900113" y="1485900"/>
            <a:ext cx="7432675" cy="35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92100" indent="-292100"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>
              <a:spcBef>
                <a:spcPct val="100000"/>
              </a:spcBef>
              <a:buClr>
                <a:srgbClr val="E2007A"/>
              </a:buClr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L’enquête Conditions de vie et aspirations du CREDOC de printemps est conduite en </a:t>
            </a:r>
            <a:r>
              <a:rPr lang="fr-FR" b="1" dirty="0">
                <a:solidFill>
                  <a:srgbClr val="00B0F0"/>
                </a:solidFill>
                <a:cs typeface="Times New Roman" pitchFamily="18" charset="0"/>
              </a:rPr>
              <a:t>face-à-face </a:t>
            </a: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entre juin et début juillet chaque année</a:t>
            </a:r>
          </a:p>
          <a:p>
            <a:pPr>
              <a:spcBef>
                <a:spcPct val="100000"/>
              </a:spcBef>
              <a:buClr>
                <a:srgbClr val="E2007A"/>
              </a:buClr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Dispositif existant depuis 1978, </a:t>
            </a: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focus sur le numérique depuis 1998</a:t>
            </a:r>
          </a:p>
          <a:p>
            <a:pPr>
              <a:spcBef>
                <a:spcPct val="100000"/>
              </a:spcBef>
              <a:buClr>
                <a:srgbClr val="E21600"/>
              </a:buClr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Selon la méthode des </a:t>
            </a:r>
            <a:r>
              <a:rPr lang="fr-FR" b="1" dirty="0">
                <a:solidFill>
                  <a:srgbClr val="00B0F0"/>
                </a:solidFill>
                <a:cs typeface="Times New Roman" pitchFamily="18" charset="0"/>
              </a:rPr>
              <a:t>quotas</a:t>
            </a:r>
          </a:p>
          <a:p>
            <a:pPr>
              <a:spcBef>
                <a:spcPct val="100000"/>
              </a:spcBef>
              <a:buClr>
                <a:srgbClr val="E21600"/>
              </a:buClr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Auprès de </a:t>
            </a:r>
            <a:r>
              <a:rPr lang="fr-FR" b="1" dirty="0">
                <a:solidFill>
                  <a:srgbClr val="00B0F0"/>
                </a:solidFill>
                <a:cs typeface="Times New Roman" pitchFamily="18" charset="0"/>
              </a:rPr>
              <a:t>2.200</a:t>
            </a: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 personnes résidant en France métropolitaine (hors Corse), âgées de </a:t>
            </a:r>
            <a:r>
              <a:rPr lang="fr-FR" b="1" dirty="0">
                <a:solidFill>
                  <a:srgbClr val="00B0F0"/>
                </a:solidFill>
                <a:cs typeface="Times New Roman" pitchFamily="18" charset="0"/>
              </a:rPr>
              <a:t>12 ans et plus </a:t>
            </a: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(2 000 18 ans et plus + 200 sur échantillon 12-17 ans)</a:t>
            </a:r>
          </a:p>
          <a:p>
            <a:pPr algn="l">
              <a:spcBef>
                <a:spcPct val="100000"/>
              </a:spcBef>
              <a:buClr>
                <a:srgbClr val="E2007A"/>
              </a:buClr>
              <a:buSzTx/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Les résultats sont redressés : ils sont représentatifs de l’ensemble de la population des 12 ans et plus</a:t>
            </a:r>
          </a:p>
          <a:p>
            <a:pPr algn="just">
              <a:spcBef>
                <a:spcPct val="100000"/>
              </a:spcBef>
              <a:buClr>
                <a:srgbClr val="E2007A"/>
              </a:buClr>
              <a:buSzTx/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Le questionnaire destiné aux 12-17 ans est spécifique, avec une partie réservée aux parents et un bloc généraliste moins développé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691680" y="-41275"/>
            <a:ext cx="7452319" cy="949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sz="19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Rappels méthodologiques</a:t>
            </a:r>
          </a:p>
        </p:txBody>
      </p:sp>
    </p:spTree>
    <p:extLst>
      <p:ext uri="{BB962C8B-B14F-4D97-AF65-F5344CB8AC3E}">
        <p14:creationId xmlns:p14="http://schemas.microsoft.com/office/powerpoint/2010/main" val="412016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08087F3-C173-454F-ABEF-E2CFA35E0CF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7584" y="2165893"/>
            <a:ext cx="7696924" cy="3135315"/>
          </a:xfrm>
        </p:spPr>
        <p:txBody>
          <a:bodyPr/>
          <a:lstStyle/>
          <a:p>
            <a:pPr algn="ctr"/>
            <a:r>
              <a:rPr lang="fr-FR" sz="4000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6871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464490" y="1"/>
            <a:ext cx="6454167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/>
              <a:t>Internet prend une place croissante</a:t>
            </a:r>
            <a:br>
              <a:rPr lang="fr-FR" dirty="0"/>
            </a:br>
            <a:r>
              <a:rPr lang="fr-FR" dirty="0"/>
              <a:t>dans la société française</a:t>
            </a:r>
            <a:endParaRPr lang="fr-FR" dirty="0"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933485" y="5949280"/>
            <a:ext cx="4319587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graphicFrame>
        <p:nvGraphicFramePr>
          <p:cNvPr id="24" name="Graphique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792255"/>
              </p:ext>
            </p:extLst>
          </p:nvPr>
        </p:nvGraphicFramePr>
        <p:xfrm>
          <a:off x="6228184" y="3200399"/>
          <a:ext cx="2572507" cy="2088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5760640" y="2252772"/>
            <a:ext cx="34198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qui pensent qu’avoir accès à internet est très ou assez important pour se sentir intégré dans la société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55576" y="1052736"/>
            <a:ext cx="4032448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2016, deux personnes sur trois pensent qu’avoir accès à internet est important pour se sentir intégré dans la société</a:t>
            </a:r>
            <a:br>
              <a:rPr lang="fr-FR" sz="20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0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(65% vs 54% en 2009)</a:t>
            </a:r>
          </a:p>
        </p:txBody>
      </p:sp>
      <p:pic>
        <p:nvPicPr>
          <p:cNvPr id="20" name="Graphique 19" descr="Utilisateurs">
            <a:extLst>
              <a:ext uri="{FF2B5EF4-FFF2-40B4-BE49-F238E27FC236}">
                <a16:creationId xmlns:a16="http://schemas.microsoft.com/office/drawing/2014/main" xmlns="" id="{3F44EDA0-80FC-4954-9222-FED1BC0BF0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94420" y="2564904"/>
            <a:ext cx="4021596" cy="4021596"/>
          </a:xfrm>
          <a:prstGeom prst="rect">
            <a:avLst/>
          </a:prstGeom>
        </p:spPr>
      </p:pic>
      <p:pic>
        <p:nvPicPr>
          <p:cNvPr id="26" name="Graphique 25" descr="Utilisateur">
            <a:extLst>
              <a:ext uri="{FF2B5EF4-FFF2-40B4-BE49-F238E27FC236}">
                <a16:creationId xmlns:a16="http://schemas.microsoft.com/office/drawing/2014/main" xmlns="" id="{40707F54-2048-465F-83F6-84BC6BB884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481195" y="3639711"/>
            <a:ext cx="2453585" cy="245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1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738313"/>
            <a:ext cx="6936685" cy="42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529" y="976953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9E087D"/>
                </a:solidFill>
                <a:latin typeface="Verdana" pitchFamily="34" charset="0"/>
                <a:cs typeface="Times New Roman" pitchFamily="18" charset="0"/>
              </a:rPr>
              <a:t>Combien de temps pouvez-vous vous passer d’internet sans que cela vous manque ?</a:t>
            </a:r>
          </a:p>
          <a:p>
            <a:pPr algn="ctr"/>
            <a:r>
              <a:rPr lang="fr-FR" sz="1050" dirty="0"/>
              <a:t>- Champ : internautes de 12 ans et plus, en % -</a:t>
            </a:r>
            <a:endParaRPr lang="fr-FR" sz="1050" b="1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503133" y="6021288"/>
            <a:ext cx="5943600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 «Conditions de vie et Aspirations », juin 2016.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15034" y="46664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3"/>
                </a:solidFill>
              </a:rPr>
              <a:t>41%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802362" y="454047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3"/>
                </a:solidFill>
              </a:rPr>
              <a:t>49%</a:t>
            </a:r>
          </a:p>
        </p:txBody>
      </p:sp>
      <p:sp>
        <p:nvSpPr>
          <p:cNvPr id="9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464490" y="1"/>
            <a:ext cx="6454167" cy="83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914018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00666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80133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201995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602660" algn="l" defTabSz="914018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fr-FR" dirty="0"/>
              <a:t>Une personne sur deux ne peut pas se passer d’internet plus de deux ou trois jours</a:t>
            </a:r>
            <a:endParaRPr lang="fr-FR" dirty="0">
              <a:cs typeface="Times New Roman" pitchFamily="18" charset="0"/>
            </a:endParaRPr>
          </a:p>
        </p:txBody>
      </p:sp>
      <p:sp>
        <p:nvSpPr>
          <p:cNvPr id="2" name="Accolade fermante 1">
            <a:extLst>
              <a:ext uri="{FF2B5EF4-FFF2-40B4-BE49-F238E27FC236}">
                <a16:creationId xmlns:a16="http://schemas.microsoft.com/office/drawing/2014/main" xmlns="" id="{F415A2A4-38C8-4C1B-8855-61503F097B54}"/>
              </a:ext>
            </a:extLst>
          </p:cNvPr>
          <p:cNvSpPr/>
          <p:nvPr/>
        </p:nvSpPr>
        <p:spPr bwMode="auto">
          <a:xfrm>
            <a:off x="5580112" y="3789040"/>
            <a:ext cx="144016" cy="1800200"/>
          </a:xfrm>
          <a:prstGeom prst="rightBrace">
            <a:avLst/>
          </a:prstGeom>
          <a:noFill/>
          <a:ln w="25400" cap="flat" cmpd="sng" algn="ctr">
            <a:solidFill>
              <a:srgbClr val="E2007A"/>
            </a:solidFill>
            <a:prstDash val="solid"/>
            <a:round/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Accolade fermante 10">
            <a:extLst>
              <a:ext uri="{FF2B5EF4-FFF2-40B4-BE49-F238E27FC236}">
                <a16:creationId xmlns:a16="http://schemas.microsoft.com/office/drawing/2014/main" xmlns="" id="{E8338C96-1C1D-44F4-ADD1-0855E6A3617A}"/>
              </a:ext>
            </a:extLst>
          </p:cNvPr>
          <p:cNvSpPr/>
          <p:nvPr/>
        </p:nvSpPr>
        <p:spPr bwMode="auto">
          <a:xfrm>
            <a:off x="3792784" y="4077072"/>
            <a:ext cx="144016" cy="1548172"/>
          </a:xfrm>
          <a:prstGeom prst="rightBrace">
            <a:avLst/>
          </a:prstGeom>
          <a:noFill/>
          <a:ln w="25400" cap="flat" cmpd="sng" algn="ctr">
            <a:solidFill>
              <a:srgbClr val="E2007A"/>
            </a:solidFill>
            <a:prstDash val="solid"/>
            <a:round/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8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341751400"/>
              </p:ext>
            </p:extLst>
          </p:nvPr>
        </p:nvGraphicFramePr>
        <p:xfrm>
          <a:off x="755576" y="2060848"/>
          <a:ext cx="7696200" cy="313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601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5990" y="0"/>
            <a:ext cx="6728010" cy="881187"/>
          </a:xfrm>
        </p:spPr>
        <p:txBody>
          <a:bodyPr/>
          <a:lstStyle/>
          <a:p>
            <a:pPr algn="ctr"/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Depuis 2015, le téléphone mobile supplante le téléphone fixe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619672" y="5307432"/>
            <a:ext cx="6164945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1824517" y="1556792"/>
            <a:ext cx="5179303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200" b="1" dirty="0">
                <a:solidFill>
                  <a:srgbClr val="7AB030"/>
                </a:solidFill>
                <a:cs typeface="Times New Roman" pitchFamily="18" charset="0"/>
              </a:rPr>
              <a:t>Taux d’équipement en téléphone fixe et téléphone mobile</a:t>
            </a:r>
            <a:endParaRPr lang="fr-FR" sz="1200" b="1" dirty="0">
              <a:solidFill>
                <a:srgbClr val="7AB030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de 12 ans et plus, en % -</a:t>
            </a: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04D9771-284A-4671-B741-F818F1589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517" y="2143916"/>
            <a:ext cx="5272808" cy="300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18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5990" y="0"/>
            <a:ext cx="6728010" cy="881187"/>
          </a:xfrm>
        </p:spPr>
        <p:txBody>
          <a:bodyPr/>
          <a:lstStyle/>
          <a:p>
            <a:pPr algn="ctr"/>
            <a:r>
              <a:rPr lang="fr-FR" dirty="0">
                <a:ea typeface="Verdana" panose="020B0604030504040204" pitchFamily="34" charset="0"/>
                <a:cs typeface="Verdana" panose="020B0604030504040204" pitchFamily="34" charset="0"/>
              </a:rPr>
              <a:t>La progression fulgurante des smartphones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698623" y="5517170"/>
            <a:ext cx="6164945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267744" y="1556792"/>
            <a:ext cx="4292843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1200" b="1" dirty="0">
                <a:solidFill>
                  <a:srgbClr val="00B0F0"/>
                </a:solidFill>
                <a:cs typeface="Times New Roman" pitchFamily="18" charset="0"/>
              </a:rPr>
              <a:t>Taux d’équipement en smartphone</a:t>
            </a:r>
            <a:endParaRPr lang="fr-FR" sz="1200" b="1" dirty="0">
              <a:solidFill>
                <a:srgbClr val="00B0F0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de 12 ans et plus, en % -</a:t>
            </a: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1001304" y="2182395"/>
          <a:ext cx="6826895" cy="2912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9359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278630" y="1428752"/>
            <a:ext cx="6586740" cy="800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>
              <a:buFontTx/>
              <a:buNone/>
            </a:pPr>
            <a:endParaRPr lang="fr-FR" sz="1200" b="1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fr-FR" sz="1200" b="1" dirty="0">
                <a:solidFill>
                  <a:srgbClr val="9E087D"/>
                </a:solidFill>
                <a:cs typeface="Times New Roman" pitchFamily="18" charset="0"/>
              </a:rPr>
              <a:t>Taux d’équipement en téléphone mobile, smartphone et réseau 4G (en %)</a:t>
            </a:r>
            <a:endParaRPr lang="fr-FR" sz="1200" b="1" dirty="0">
              <a:solidFill>
                <a:srgbClr val="9E087D"/>
              </a:solidFill>
              <a:cs typeface="Arial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itchFamily="18" charset="0"/>
              </a:rPr>
              <a:t>- Champ : ensemble de la population -</a:t>
            </a:r>
            <a:endParaRPr lang="fr-FR" sz="1000" dirty="0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None/>
            </a:pPr>
            <a:endParaRPr lang="fr-FR" sz="12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1720" y="0"/>
            <a:ext cx="7092280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dirty="0">
                <a:cs typeface="Times New Roman" pitchFamily="18" charset="0"/>
              </a:rPr>
              <a:t>L’accès à la</a:t>
            </a:r>
            <a:r>
              <a:rPr lang="fr-FR" b="1" dirty="0">
                <a:solidFill>
                  <a:schemeClr val="tx1"/>
                </a:solidFill>
                <a:cs typeface="Times New Roman" pitchFamily="18" charset="0"/>
              </a:rPr>
              <a:t> 4G progresse de 18 points en deux ans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043608" y="5542025"/>
            <a:ext cx="6164945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sz="800" dirty="0">
                <a:solidFill>
                  <a:schemeClr val="tx1"/>
                </a:solidFill>
              </a:rPr>
              <a:t>Source : CREDOC, Enquêtes « Conditions de vie et Aspirations ».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103873" y="2518727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>
                <a:solidFill>
                  <a:srgbClr val="7AB03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Téléphone mobile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362462" y="3290500"/>
            <a:ext cx="129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cap="small" dirty="0">
                <a:solidFill>
                  <a:srgbClr val="E2007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g</a:t>
            </a:r>
          </a:p>
        </p:txBody>
      </p:sp>
      <p:sp>
        <p:nvSpPr>
          <p:cNvPr id="2" name="Flèche : haut 1">
            <a:extLst>
              <a:ext uri="{FF2B5EF4-FFF2-40B4-BE49-F238E27FC236}">
                <a16:creationId xmlns:a16="http://schemas.microsoft.com/office/drawing/2014/main" xmlns="" id="{02DCA844-E34B-4CF0-93FF-400FF7D8234B}"/>
              </a:ext>
            </a:extLst>
          </p:cNvPr>
          <p:cNvSpPr/>
          <p:nvPr/>
        </p:nvSpPr>
        <p:spPr bwMode="auto">
          <a:xfrm>
            <a:off x="6896015" y="3727478"/>
            <a:ext cx="432048" cy="576064"/>
          </a:xfrm>
          <a:prstGeom prst="upArrow">
            <a:avLst/>
          </a:prstGeom>
          <a:solidFill>
            <a:srgbClr val="E2007A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390525" marR="0" indent="-390525" algn="l" defTabSz="1042988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600" b="0" i="1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952E5EC-1593-4F57-9E73-5F115DACDAF5}"/>
              </a:ext>
            </a:extLst>
          </p:cNvPr>
          <p:cNvSpPr txBox="1"/>
          <p:nvPr/>
        </p:nvSpPr>
        <p:spPr>
          <a:xfrm>
            <a:off x="7478592" y="3916209"/>
            <a:ext cx="1053847" cy="246221"/>
          </a:xfrm>
          <a:prstGeom prst="rect">
            <a:avLst/>
          </a:prstGeom>
          <a:noFill/>
          <a:ln w="19050">
            <a:solidFill>
              <a:srgbClr val="E2007A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E2007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+ 18 points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xmlns="" id="{00000000-0008-0000-0100-00009854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724647"/>
              </p:ext>
            </p:extLst>
          </p:nvPr>
        </p:nvGraphicFramePr>
        <p:xfrm>
          <a:off x="1803766" y="2448424"/>
          <a:ext cx="50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2B40434E-ACFE-4F97-A150-C868C9121E45}"/>
              </a:ext>
            </a:extLst>
          </p:cNvPr>
          <p:cNvSpPr txBox="1"/>
          <p:nvPr/>
        </p:nvSpPr>
        <p:spPr>
          <a:xfrm>
            <a:off x="7362462" y="2939479"/>
            <a:ext cx="129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cap="small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Smartphone</a:t>
            </a:r>
          </a:p>
        </p:txBody>
      </p:sp>
    </p:spTree>
    <p:extLst>
      <p:ext uri="{BB962C8B-B14F-4D97-AF65-F5344CB8AC3E}">
        <p14:creationId xmlns:p14="http://schemas.microsoft.com/office/powerpoint/2010/main" val="2251112453"/>
      </p:ext>
    </p:extLst>
  </p:cSld>
  <p:clrMapOvr>
    <a:masterClrMapping/>
  </p:clrMapOvr>
</p:sld>
</file>

<file path=ppt/theme/theme1.xml><?xml version="1.0" encoding="utf-8"?>
<a:theme xmlns:a="http://schemas.openxmlformats.org/drawingml/2006/main" name="1_Credoc sans partenaire">
  <a:themeElements>
    <a:clrScheme name="CREDOC">
      <a:dk1>
        <a:sysClr val="windowText" lastClr="000000"/>
      </a:dk1>
      <a:lt1>
        <a:sysClr val="window" lastClr="FFFFFF"/>
      </a:lt1>
      <a:dk2>
        <a:srgbClr val="003064"/>
      </a:dk2>
      <a:lt2>
        <a:srgbClr val="EEECE1"/>
      </a:lt2>
      <a:accent1>
        <a:srgbClr val="003064"/>
      </a:accent1>
      <a:accent2>
        <a:srgbClr val="009EE0"/>
      </a:accent2>
      <a:accent3>
        <a:srgbClr val="E2007A"/>
      </a:accent3>
      <a:accent4>
        <a:srgbClr val="9E087D"/>
      </a:accent4>
      <a:accent5>
        <a:srgbClr val="7AB030"/>
      </a:accent5>
      <a:accent6>
        <a:srgbClr val="808080"/>
      </a:accent6>
      <a:hlink>
        <a:srgbClr val="808080"/>
      </a:hlink>
      <a:folHlink>
        <a:srgbClr val="009EE0"/>
      </a:folHlink>
    </a:clrScheme>
    <a:fontScheme name="1_Credoc sans partenair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A71B4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390525" marR="0" indent="-390525" algn="l" defTabSz="10429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fr-FR" sz="600" b="0" i="1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A71B4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390525" marR="0" indent="-390525" algn="l" defTabSz="1042988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fr-FR" sz="600" b="0" i="1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redoc sans partenai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doc sans partenai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doc sans partenai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doc sans partenai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doc sans partenai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redoc sans partenai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doc sans partenai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doc sans partenai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doc sans partenai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doc sans partenai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doc sans partenai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redoc sans partenai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rédoc">
    <a:dk1>
      <a:sysClr val="windowText" lastClr="000000"/>
    </a:dk1>
    <a:lt1>
      <a:sysClr val="window" lastClr="FFFFFF"/>
    </a:lt1>
    <a:dk2>
      <a:srgbClr val="808080"/>
    </a:dk2>
    <a:lt2>
      <a:srgbClr val="9E087D"/>
    </a:lt2>
    <a:accent1>
      <a:srgbClr val="E2007A"/>
    </a:accent1>
    <a:accent2>
      <a:srgbClr val="009EE0"/>
    </a:accent2>
    <a:accent3>
      <a:srgbClr val="7AB030"/>
    </a:accent3>
    <a:accent4>
      <a:srgbClr val="003064"/>
    </a:accent4>
    <a:accent5>
      <a:srgbClr val="FFFFFF"/>
    </a:accent5>
    <a:accent6>
      <a:srgbClr val="FFFFFF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106457</TotalTime>
  <Words>1290</Words>
  <Application>Microsoft Office PowerPoint</Application>
  <PresentationFormat>Affichage à l'écran (4:3)</PresentationFormat>
  <Paragraphs>190</Paragraphs>
  <Slides>32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1_Credoc sans partenaire</vt:lpstr>
      <vt:lpstr>Présentation PowerPoint</vt:lpstr>
      <vt:lpstr>Présentation PowerPoint</vt:lpstr>
      <vt:lpstr>Présentation PowerPoint</vt:lpstr>
      <vt:lpstr>Internet prend une place croissante dans la société française</vt:lpstr>
      <vt:lpstr>Une personne sur deux ne peut pas se passer d’internet plus de deux ou trois jours</vt:lpstr>
      <vt:lpstr> </vt:lpstr>
      <vt:lpstr>Depuis 2015, le téléphone mobile supplante le téléphone fixe</vt:lpstr>
      <vt:lpstr>La progression fulgurante des smartphones</vt:lpstr>
      <vt:lpstr>L’accès à la 4G progresse de 18 points en deux ans</vt:lpstr>
      <vt:lpstr> </vt:lpstr>
      <vt:lpstr>Les possibles indicateurs relatifs à la fracture numérique</vt:lpstr>
      <vt:lpstr>Un adulte sur cinq concerné par l’illectronisme ?</vt:lpstr>
      <vt:lpstr>1 adulte sur 4 ne se sent pas prêt à adopter de nouvelles technologies ou services numériques</vt:lpstr>
      <vt:lpstr>1 Français sur 3 peu ou pas du tout compétent pour utiliser un ordinateur</vt:lpstr>
      <vt:lpstr>Plus d’un adulte sur 3 inquiet face à la généralisation de l’e-administration</vt:lpstr>
      <vt:lpstr>L’inquiétude a surtout reflué chez les plus âgés, mais reste prégnante chez ceux qui ne pratiquent pas l’administration en ligne</vt:lpstr>
      <vt:lpstr>6 adultes sur 10 rencontrant des difficultés ne souhaitent pas être formés</vt:lpstr>
      <vt:lpstr> </vt:lpstr>
      <vt:lpstr>L’exemple du smartphone : des écarts toujours significatifs selon l’âge et le diplôme</vt:lpstr>
      <vt:lpstr>L’exemple du smartphone : quasiment plus d’écart lié au niveau de vie</vt:lpstr>
      <vt:lpstr>L’exemple de l’illectronisme : le lien très net avec l’âge et le diplôme</vt:lpstr>
      <vt:lpstr>L’exemple de l’illectronisme : le niveau de vie explique aussi la facilité d’usage</vt:lpstr>
      <vt:lpstr> </vt:lpstr>
      <vt:lpstr>Présentation PowerPoint</vt:lpstr>
      <vt:lpstr>Présentation PowerPoint</vt:lpstr>
      <vt:lpstr>Présentation PowerPoint</vt:lpstr>
      <vt:lpstr>Les écarts liés au genre</vt:lpstr>
      <vt:lpstr> </vt:lpstr>
      <vt:lpstr>L’accès à internet à domicile : les non diplômés désormais les plus éloignés</vt:lpstr>
      <vt:lpstr>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Réaction de l’opinion face aux crises économiques La « compassion » à l’égard de la précarité</dc:title>
  <dc:creator>Emilie Daudey</dc:creator>
  <cp:lastModifiedBy>ECHEGU, Opale (DREES/DIRECTION/ONPES)</cp:lastModifiedBy>
  <cp:revision>1068</cp:revision>
  <cp:lastPrinted>2019-03-15T13:16:18Z</cp:lastPrinted>
  <dcterms:created xsi:type="dcterms:W3CDTF">2012-07-05T11:05:30Z</dcterms:created>
  <dcterms:modified xsi:type="dcterms:W3CDTF">2019-03-27T16:10:18Z</dcterms:modified>
</cp:coreProperties>
</file>