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72" r:id="rId3"/>
    <p:sldMasterId id="2147483660" r:id="rId4"/>
  </p:sldMasterIdLst>
  <p:notesMasterIdLst>
    <p:notesMasterId r:id="rId15"/>
  </p:notesMasterIdLst>
  <p:handoutMasterIdLst>
    <p:handoutMasterId r:id="rId16"/>
  </p:handoutMasterIdLst>
  <p:sldIdLst>
    <p:sldId id="256" r:id="rId5"/>
    <p:sldId id="426" r:id="rId6"/>
    <p:sldId id="431" r:id="rId7"/>
    <p:sldId id="432" r:id="rId8"/>
    <p:sldId id="438" r:id="rId9"/>
    <p:sldId id="434" r:id="rId10"/>
    <p:sldId id="435" r:id="rId11"/>
    <p:sldId id="436" r:id="rId12"/>
    <p:sldId id="437" r:id="rId13"/>
    <p:sldId id="390" r:id="rId14"/>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7">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ierre Concialdi" initials="P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6699FF"/>
    <a:srgbClr val="99CCFF"/>
    <a:srgbClr val="CCECFF"/>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0" autoAdjust="0"/>
    <p:restoredTop sz="89014" autoAdjust="0"/>
  </p:normalViewPr>
  <p:slideViewPr>
    <p:cSldViewPr>
      <p:cViewPr>
        <p:scale>
          <a:sx n="80" d="100"/>
          <a:sy n="80" d="100"/>
        </p:scale>
        <p:origin x="-950" y="235"/>
      </p:cViewPr>
      <p:guideLst>
        <p:guide orient="horz" pos="2160"/>
        <p:guide pos="2880"/>
      </p:guideLst>
    </p:cSldViewPr>
  </p:slideViewPr>
  <p:notesTextViewPr>
    <p:cViewPr>
      <p:scale>
        <a:sx n="100" d="100"/>
        <a:sy n="100" d="100"/>
      </p:scale>
      <p:origin x="0" y="0"/>
    </p:cViewPr>
  </p:notesTextViewPr>
  <p:notesViewPr>
    <p:cSldViewPr>
      <p:cViewPr varScale="1">
        <p:scale>
          <a:sx n="76" d="100"/>
          <a:sy n="76" d="100"/>
        </p:scale>
        <p:origin x="-2214" y="-11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D085267-EFFA-46EF-9F63-F074FDAE7C72}" type="datetimeFigureOut">
              <a:rPr lang="fr-FR" smtClean="0"/>
              <a:pPr/>
              <a:t>04/11/2019</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F34C3237-CAFB-4C2A-9C1E-28983F4F88B7}" type="slidenum">
              <a:rPr lang="fr-FR" smtClean="0"/>
              <a:pPr/>
              <a:t>‹N°›</a:t>
            </a:fld>
            <a:endParaRPr lang="fr-FR"/>
          </a:p>
        </p:txBody>
      </p:sp>
    </p:spTree>
    <p:extLst>
      <p:ext uri="{BB962C8B-B14F-4D97-AF65-F5344CB8AC3E}">
        <p14:creationId xmlns:p14="http://schemas.microsoft.com/office/powerpoint/2010/main" val="2595649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3D9190C4-3381-4E1F-8B26-38E538995A19}" type="datetimeFigureOut">
              <a:rPr lang="fr-FR" smtClean="0"/>
              <a:pPr/>
              <a:t>04/11/2019</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125CB15-2CC6-4A91-8FAA-6B64E7F3F3DD}" type="slidenum">
              <a:rPr lang="fr-FR" smtClean="0"/>
              <a:pPr/>
              <a:t>‹N°›</a:t>
            </a:fld>
            <a:endParaRPr lang="fr-FR"/>
          </a:p>
        </p:txBody>
      </p:sp>
    </p:spTree>
    <p:extLst>
      <p:ext uri="{BB962C8B-B14F-4D97-AF65-F5344CB8AC3E}">
        <p14:creationId xmlns:p14="http://schemas.microsoft.com/office/powerpoint/2010/main" val="722872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125CB15-2CC6-4A91-8FAA-6B64E7F3F3DD}" type="slidenum">
              <a:rPr lang="fr-FR" smtClean="0"/>
              <a:pPr/>
              <a:t>1</a:t>
            </a:fld>
            <a:endParaRPr lang="fr-FR"/>
          </a:p>
        </p:txBody>
      </p:sp>
    </p:spTree>
    <p:extLst>
      <p:ext uri="{BB962C8B-B14F-4D97-AF65-F5344CB8AC3E}">
        <p14:creationId xmlns:p14="http://schemas.microsoft.com/office/powerpoint/2010/main" val="41576686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125CB15-2CC6-4A91-8FAA-6B64E7F3F3DD}" type="slidenum">
              <a:rPr lang="fr-FR" smtClean="0"/>
              <a:pPr/>
              <a:t>10</a:t>
            </a:fld>
            <a:endParaRPr lang="fr-FR"/>
          </a:p>
        </p:txBody>
      </p:sp>
    </p:spTree>
    <p:extLst>
      <p:ext uri="{BB962C8B-B14F-4D97-AF65-F5344CB8AC3E}">
        <p14:creationId xmlns:p14="http://schemas.microsoft.com/office/powerpoint/2010/main" val="2267697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125CB15-2CC6-4A91-8FAA-6B64E7F3F3DD}" type="slidenum">
              <a:rPr lang="fr-FR" smtClean="0"/>
              <a:pPr/>
              <a:t>2</a:t>
            </a:fld>
            <a:endParaRPr lang="fr-FR"/>
          </a:p>
        </p:txBody>
      </p:sp>
    </p:spTree>
    <p:extLst>
      <p:ext uri="{BB962C8B-B14F-4D97-AF65-F5344CB8AC3E}">
        <p14:creationId xmlns:p14="http://schemas.microsoft.com/office/powerpoint/2010/main" val="41939818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125CB15-2CC6-4A91-8FAA-6B64E7F3F3DD}" type="slidenum">
              <a:rPr lang="fr-FR" smtClean="0"/>
              <a:pPr/>
              <a:t>3</a:t>
            </a:fld>
            <a:endParaRPr lang="fr-FR"/>
          </a:p>
        </p:txBody>
      </p:sp>
    </p:spTree>
    <p:extLst>
      <p:ext uri="{BB962C8B-B14F-4D97-AF65-F5344CB8AC3E}">
        <p14:creationId xmlns:p14="http://schemas.microsoft.com/office/powerpoint/2010/main" val="41939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125CB15-2CC6-4A91-8FAA-6B64E7F3F3DD}" type="slidenum">
              <a:rPr lang="fr-FR" smtClean="0"/>
              <a:pPr/>
              <a:t>4</a:t>
            </a:fld>
            <a:endParaRPr lang="fr-FR"/>
          </a:p>
        </p:txBody>
      </p:sp>
    </p:spTree>
    <p:extLst>
      <p:ext uri="{BB962C8B-B14F-4D97-AF65-F5344CB8AC3E}">
        <p14:creationId xmlns:p14="http://schemas.microsoft.com/office/powerpoint/2010/main" val="41939818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125CB15-2CC6-4A91-8FAA-6B64E7F3F3DD}" type="slidenum">
              <a:rPr lang="fr-FR" smtClean="0"/>
              <a:pPr/>
              <a:t>5</a:t>
            </a:fld>
            <a:endParaRPr lang="fr-FR"/>
          </a:p>
        </p:txBody>
      </p:sp>
    </p:spTree>
    <p:extLst>
      <p:ext uri="{BB962C8B-B14F-4D97-AF65-F5344CB8AC3E}">
        <p14:creationId xmlns:p14="http://schemas.microsoft.com/office/powerpoint/2010/main" val="41939818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125CB15-2CC6-4A91-8FAA-6B64E7F3F3DD}" type="slidenum">
              <a:rPr lang="fr-FR" smtClean="0"/>
              <a:pPr/>
              <a:t>6</a:t>
            </a:fld>
            <a:endParaRPr lang="fr-FR"/>
          </a:p>
        </p:txBody>
      </p:sp>
    </p:spTree>
    <p:extLst>
      <p:ext uri="{BB962C8B-B14F-4D97-AF65-F5344CB8AC3E}">
        <p14:creationId xmlns:p14="http://schemas.microsoft.com/office/powerpoint/2010/main" val="41939818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125CB15-2CC6-4A91-8FAA-6B64E7F3F3DD}" type="slidenum">
              <a:rPr lang="fr-FR" smtClean="0"/>
              <a:pPr/>
              <a:t>7</a:t>
            </a:fld>
            <a:endParaRPr lang="fr-FR"/>
          </a:p>
        </p:txBody>
      </p:sp>
    </p:spTree>
    <p:extLst>
      <p:ext uri="{BB962C8B-B14F-4D97-AF65-F5344CB8AC3E}">
        <p14:creationId xmlns:p14="http://schemas.microsoft.com/office/powerpoint/2010/main" val="41939818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125CB15-2CC6-4A91-8FAA-6B64E7F3F3DD}" type="slidenum">
              <a:rPr lang="fr-FR" smtClean="0"/>
              <a:pPr/>
              <a:t>8</a:t>
            </a:fld>
            <a:endParaRPr lang="fr-FR"/>
          </a:p>
        </p:txBody>
      </p:sp>
    </p:spTree>
    <p:extLst>
      <p:ext uri="{BB962C8B-B14F-4D97-AF65-F5344CB8AC3E}">
        <p14:creationId xmlns:p14="http://schemas.microsoft.com/office/powerpoint/2010/main" val="4193981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sz="1200" b="0" i="0" u="none" strike="noStrike" kern="1200" baseline="0" dirty="0" smtClean="0">
              <a:solidFill>
                <a:schemeClr val="tx1"/>
              </a:solidFill>
              <a:latin typeface="+mn-lt"/>
              <a:ea typeface="+mn-ea"/>
              <a:cs typeface="+mn-cs"/>
            </a:endParaRPr>
          </a:p>
          <a:p>
            <a:r>
              <a:rPr lang="fr-FR" sz="1200" b="0" i="0" u="none" strike="noStrike" kern="1200" baseline="0" dirty="0" smtClean="0">
                <a:solidFill>
                  <a:schemeClr val="tx1"/>
                </a:solidFill>
                <a:latin typeface="+mn-lt"/>
                <a:ea typeface="+mn-ea"/>
                <a:cs typeface="+mn-cs"/>
              </a:rPr>
              <a:t>L’Insee a inséré un module de questions dans la prochaine enquête TIC réalisée auprès des ménages portant sur les difficultés à réaliser des démarches administratives en ligne. Ces questions visent à savoir si les enquêtés ont déjà demandé de l’aide au cours des 12 derniers mois pour effectuer une démarche administrative en ligne, s’ils ont déjà renoncé à effectuer une démarche administrative en ligne et pour quelles raisons et s’ils ont trouvé une autre façon de réaliser cette démarche. Les résultats seront disponibles en septembre 2020. Les questions ne sont pas figées, il sera possible de suggérer des modifications pour les prochaines enquêtes. </a:t>
            </a:r>
          </a:p>
          <a:p>
            <a:endParaRPr lang="fr-FR"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fr-FR" dirty="0" smtClean="0"/>
              <a:t>Le module de questions</a:t>
            </a:r>
            <a:r>
              <a:rPr lang="fr-FR" baseline="0" dirty="0" smtClean="0"/>
              <a:t> permettra de produire les indicateurs suggérés. </a:t>
            </a:r>
            <a:r>
              <a:rPr lang="fr-FR" baseline="0" smtClean="0"/>
              <a:t>De plus, il permettra de </a:t>
            </a:r>
            <a:r>
              <a:rPr lang="fr-FR" sz="1700" smtClean="0">
                <a:solidFill>
                  <a:schemeClr val="tx1"/>
                </a:solidFill>
              </a:rPr>
              <a:t>mesurer le renoncement </a:t>
            </a:r>
            <a:r>
              <a:rPr lang="fr-FR" sz="1700" i="1" smtClean="0">
                <a:solidFill>
                  <a:schemeClr val="tx1"/>
                </a:solidFill>
              </a:rPr>
              <a:t>a priori </a:t>
            </a:r>
            <a:r>
              <a:rPr lang="fr-FR" sz="1700" i="0" smtClean="0">
                <a:solidFill>
                  <a:schemeClr val="tx1"/>
                </a:solidFill>
              </a:rPr>
              <a:t>tandis</a:t>
            </a:r>
            <a:r>
              <a:rPr lang="fr-FR" sz="1700" i="0" baseline="0" smtClean="0">
                <a:solidFill>
                  <a:schemeClr val="tx1"/>
                </a:solidFill>
              </a:rPr>
              <a:t> que la</a:t>
            </a:r>
            <a:r>
              <a:rPr lang="fr-FR" sz="1700" i="1" smtClean="0">
                <a:solidFill>
                  <a:schemeClr val="tx1"/>
                </a:solidFill>
              </a:rPr>
              <a:t> </a:t>
            </a:r>
            <a:r>
              <a:rPr lang="fr-FR" sz="1700" smtClean="0">
                <a:solidFill>
                  <a:schemeClr val="tx1"/>
                </a:solidFill>
              </a:rPr>
              <a:t>taille de l’échantillon permettra de qualifier plus finement la population qui renonce.</a:t>
            </a:r>
          </a:p>
          <a:p>
            <a:endParaRPr lang="fr-FR" dirty="0"/>
          </a:p>
        </p:txBody>
      </p:sp>
      <p:sp>
        <p:nvSpPr>
          <p:cNvPr id="4" name="Espace réservé du numéro de diapositive 3"/>
          <p:cNvSpPr>
            <a:spLocks noGrp="1"/>
          </p:cNvSpPr>
          <p:nvPr>
            <p:ph type="sldNum" sz="quarter" idx="10"/>
          </p:nvPr>
        </p:nvSpPr>
        <p:spPr/>
        <p:txBody>
          <a:bodyPr/>
          <a:lstStyle/>
          <a:p>
            <a:fld id="{3125CB15-2CC6-4A91-8FAA-6B64E7F3F3DD}" type="slidenum">
              <a:rPr lang="fr-FR" smtClean="0"/>
              <a:pPr/>
              <a:t>9</a:t>
            </a:fld>
            <a:endParaRPr lang="fr-FR"/>
          </a:p>
        </p:txBody>
      </p:sp>
    </p:spTree>
    <p:extLst>
      <p:ext uri="{BB962C8B-B14F-4D97-AF65-F5344CB8AC3E}">
        <p14:creationId xmlns:p14="http://schemas.microsoft.com/office/powerpoint/2010/main" val="41939818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26EC80A-9BDC-4236-9CAD-5CD6AA368EE5}"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627D3E74-A881-486C-A033-9AB23378D69C}" type="slidenum">
              <a:rPr lang="fr-FR" smtClean="0"/>
              <a:pPr/>
              <a:t>‹N°›</a:t>
            </a:fld>
            <a:endParaRPr lang="fr-F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CB8323D-8A45-4C15-A05B-5408C56D9937}"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627D3E74-A881-486C-A033-9AB23378D69C}" type="slidenum">
              <a:rPr lang="fr-FR" smtClean="0"/>
              <a:pPr/>
              <a:t>‹N°›</a:t>
            </a:fld>
            <a:endParaRPr lang="fr-F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55F6B92-8997-4911-B011-E0CF15575B2C}"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627D3E74-A881-486C-A033-9AB23378D69C}" type="slidenum">
              <a:rPr lang="fr-FR" smtClean="0"/>
              <a:pPr/>
              <a:t>‹N°›</a:t>
            </a:fld>
            <a:endParaRPr lang="fr-FR"/>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B4A07A9-3CFA-4A3A-8D3B-22A501127750}"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D47A979-6AAA-46EF-80A8-0C3AA8903CB9}"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2AE9713-86A6-4FC8-8B56-6BB4A5D1334A}"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3CA236A-D1BB-4347-9EB8-1659664C5434}"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943A129-0CB7-40EA-97CF-7BFB4C4B9A61}" type="datetime1">
              <a:rPr lang="fr-FR" smtClean="0"/>
              <a:pPr/>
              <a:t>04/11/2019</a:t>
            </a:fld>
            <a:endParaRPr lang="fr-FR"/>
          </a:p>
        </p:txBody>
      </p:sp>
      <p:sp>
        <p:nvSpPr>
          <p:cNvPr id="8" name="Espace réservé du pied de page 7"/>
          <p:cNvSpPr>
            <a:spLocks noGrp="1"/>
          </p:cNvSpPr>
          <p:nvPr>
            <p:ph type="ftr" sz="quarter" idx="11"/>
          </p:nvPr>
        </p:nvSpPr>
        <p:spPr/>
        <p:txBody>
          <a:bodyPr/>
          <a:lstStyle/>
          <a:p>
            <a:r>
              <a:rPr lang="fr-FR" smtClean="0"/>
              <a:t>Séminaire CCAS Nantes 30 juin </a:t>
            </a:r>
            <a:endParaRPr lang="fr-FR"/>
          </a:p>
        </p:txBody>
      </p:sp>
      <p:sp>
        <p:nvSpPr>
          <p:cNvPr id="9" name="Espace réservé du numéro de diapositive 8"/>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F433628-514A-4810-8FBC-D9EF7DE23BDE}" type="datetime1">
              <a:rPr lang="fr-FR" smtClean="0"/>
              <a:pPr/>
              <a:t>04/11/2019</a:t>
            </a:fld>
            <a:endParaRPr lang="fr-FR"/>
          </a:p>
        </p:txBody>
      </p:sp>
      <p:sp>
        <p:nvSpPr>
          <p:cNvPr id="4" name="Espace réservé du pied de page 3"/>
          <p:cNvSpPr>
            <a:spLocks noGrp="1"/>
          </p:cNvSpPr>
          <p:nvPr>
            <p:ph type="ftr" sz="quarter" idx="11"/>
          </p:nvPr>
        </p:nvSpPr>
        <p:spPr/>
        <p:txBody>
          <a:bodyPr/>
          <a:lstStyle/>
          <a:p>
            <a:r>
              <a:rPr lang="fr-FR" smtClean="0"/>
              <a:t>Séminaire CCAS Nantes 30 juin </a:t>
            </a:r>
            <a:endParaRPr lang="fr-FR"/>
          </a:p>
        </p:txBody>
      </p:sp>
      <p:sp>
        <p:nvSpPr>
          <p:cNvPr id="5" name="Espace réservé du numéro de diapositive 4"/>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48EE4B7-541E-4246-8174-12746DCBF4A3}" type="datetime1">
              <a:rPr lang="fr-FR" smtClean="0"/>
              <a:pPr/>
              <a:t>04/11/2019</a:t>
            </a:fld>
            <a:endParaRPr lang="fr-FR"/>
          </a:p>
        </p:txBody>
      </p:sp>
      <p:sp>
        <p:nvSpPr>
          <p:cNvPr id="3" name="Espace réservé du pied de page 2"/>
          <p:cNvSpPr>
            <a:spLocks noGrp="1"/>
          </p:cNvSpPr>
          <p:nvPr>
            <p:ph type="ftr" sz="quarter" idx="11"/>
          </p:nvPr>
        </p:nvSpPr>
        <p:spPr/>
        <p:txBody>
          <a:bodyPr/>
          <a:lstStyle/>
          <a:p>
            <a:r>
              <a:rPr lang="fr-FR" smtClean="0"/>
              <a:t>Séminaire CCAS Nantes 30 juin </a:t>
            </a:r>
            <a:endParaRPr lang="fr-FR"/>
          </a:p>
        </p:txBody>
      </p:sp>
      <p:sp>
        <p:nvSpPr>
          <p:cNvPr id="4" name="Espace réservé du numéro de diapositive 3"/>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BA98033-3DD3-42F3-B68B-EF0FAC3075CE}"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lvl1pPr>
              <a:defRPr sz="3600" b="1" i="0" baseline="0">
                <a:solidFill>
                  <a:schemeClr val="accent2">
                    <a:lumMod val="75000"/>
                  </a:schemeClr>
                </a:solidFill>
              </a:defRPr>
            </a:lvl1p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lvl1pPr>
              <a:defRPr sz="2800" baseline="0"/>
            </a:lvl1pPr>
            <a:lvl2pPr>
              <a:defRPr sz="2400" baseline="0"/>
            </a:lvl2p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p>
            <a:fld id="{D1A22BB7-2C47-4C6A-A3F6-606EE471F716}"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627D3E74-A881-486C-A033-9AB23378D69C}" type="slidenum">
              <a:rPr lang="fr-FR" smtClean="0"/>
              <a:pPr/>
              <a:t>‹N°›</a:t>
            </a:fld>
            <a:endParaRPr lang="fr-FR"/>
          </a:p>
        </p:txBody>
      </p:sp>
      <p:pic>
        <p:nvPicPr>
          <p:cNvPr id="7" name="Picture 2" descr="D:\Documents\ftassin\Mes documents\ONPES\6. Logos\ONPES.jpg"/>
          <p:cNvPicPr>
            <a:picLocks noChangeAspect="1" noChangeArrowheads="1"/>
          </p:cNvPicPr>
          <p:nvPr userDrawn="1"/>
        </p:nvPicPr>
        <p:blipFill>
          <a:blip r:embed="rId2" cstate="print"/>
          <a:srcRect/>
          <a:stretch>
            <a:fillRect/>
          </a:stretch>
        </p:blipFill>
        <p:spPr bwMode="auto">
          <a:xfrm>
            <a:off x="1" y="0"/>
            <a:ext cx="1043607" cy="739222"/>
          </a:xfrm>
          <a:prstGeom prst="rect">
            <a:avLst/>
          </a:prstGeom>
          <a:noFill/>
        </p:spPr>
      </p:pic>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4A9688B-F678-4B31-A278-CE94DBDDA07C}"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EC7D627-7EC2-4D67-9EB8-0B14D68DBE11}"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A05189A-90D7-488B-BA2F-C0E88D456895}"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5F95C413-A827-41B6-ACD0-D7BA66A3827E}" type="slidenum">
              <a:rPr lang="fr-FR" smtClean="0"/>
              <a:pPr/>
              <a:t>‹N°›</a:t>
            </a:fld>
            <a:endParaRPr lang="fr-F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D4AAEB4-80C0-4371-A2B1-7503F87266FD}"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C893C53-16F8-4237-99CD-239841005342}"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BEECEC0-4AEC-44F0-AD3A-C996162A15BB}"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CF541D6E-0031-45FD-99C1-A9FCC171E9B7}"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129333D-0ED6-48CB-9530-8E33FCF086E0}" type="datetime1">
              <a:rPr lang="fr-FR" smtClean="0"/>
              <a:pPr/>
              <a:t>04/11/2019</a:t>
            </a:fld>
            <a:endParaRPr lang="fr-FR"/>
          </a:p>
        </p:txBody>
      </p:sp>
      <p:sp>
        <p:nvSpPr>
          <p:cNvPr id="8" name="Espace réservé du pied de page 7"/>
          <p:cNvSpPr>
            <a:spLocks noGrp="1"/>
          </p:cNvSpPr>
          <p:nvPr>
            <p:ph type="ftr" sz="quarter" idx="11"/>
          </p:nvPr>
        </p:nvSpPr>
        <p:spPr/>
        <p:txBody>
          <a:bodyPr/>
          <a:lstStyle/>
          <a:p>
            <a:r>
              <a:rPr lang="fr-FR" smtClean="0"/>
              <a:t>Séminaire CCAS Nantes 30 juin </a:t>
            </a:r>
            <a:endParaRPr lang="fr-FR"/>
          </a:p>
        </p:txBody>
      </p:sp>
      <p:sp>
        <p:nvSpPr>
          <p:cNvPr id="9" name="Espace réservé du numéro de diapositive 8"/>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D5605FC6-28A5-4212-8E05-4DD859A7F752}" type="datetime1">
              <a:rPr lang="fr-FR" smtClean="0"/>
              <a:pPr/>
              <a:t>04/11/2019</a:t>
            </a:fld>
            <a:endParaRPr lang="fr-FR"/>
          </a:p>
        </p:txBody>
      </p:sp>
      <p:sp>
        <p:nvSpPr>
          <p:cNvPr id="4" name="Espace réservé du pied de page 3"/>
          <p:cNvSpPr>
            <a:spLocks noGrp="1"/>
          </p:cNvSpPr>
          <p:nvPr>
            <p:ph type="ftr" sz="quarter" idx="11"/>
          </p:nvPr>
        </p:nvSpPr>
        <p:spPr/>
        <p:txBody>
          <a:bodyPr/>
          <a:lstStyle/>
          <a:p>
            <a:r>
              <a:rPr lang="fr-FR" smtClean="0"/>
              <a:t>Séminaire CCAS Nantes 30 juin </a:t>
            </a:r>
            <a:endParaRPr lang="fr-FR"/>
          </a:p>
        </p:txBody>
      </p:sp>
      <p:sp>
        <p:nvSpPr>
          <p:cNvPr id="5" name="Espace réservé du numéro de diapositive 4"/>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11CDBDF-E089-4008-A245-E50F3B18B3B5}" type="datetime1">
              <a:rPr lang="fr-FR" smtClean="0"/>
              <a:pPr/>
              <a:t>04/11/2019</a:t>
            </a:fld>
            <a:endParaRPr lang="fr-FR"/>
          </a:p>
        </p:txBody>
      </p:sp>
      <p:sp>
        <p:nvSpPr>
          <p:cNvPr id="3" name="Espace réservé du pied de page 2"/>
          <p:cNvSpPr>
            <a:spLocks noGrp="1"/>
          </p:cNvSpPr>
          <p:nvPr>
            <p:ph type="ftr" sz="quarter" idx="11"/>
          </p:nvPr>
        </p:nvSpPr>
        <p:spPr/>
        <p:txBody>
          <a:bodyPr/>
          <a:lstStyle/>
          <a:p>
            <a:r>
              <a:rPr lang="fr-FR" smtClean="0"/>
              <a:t>Séminaire CCAS Nantes 30 juin </a:t>
            </a:r>
            <a:endParaRPr lang="fr-FR"/>
          </a:p>
        </p:txBody>
      </p:sp>
      <p:sp>
        <p:nvSpPr>
          <p:cNvPr id="4" name="Espace réservé du numéro de diapositive 3"/>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554635F-1DAA-4D77-85C2-0E21C35EAF9B}"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627D3E74-A881-486C-A033-9AB23378D69C}" type="slidenum">
              <a:rPr lang="fr-FR" smtClean="0"/>
              <a:pPr/>
              <a:t>‹N°›</a:t>
            </a:fld>
            <a:endParaRPr lang="fr-F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C8CAB4ED-9B57-468B-BD4C-7EC4C790241F}"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A673FCB-E647-438C-9DB9-508DAE459372}"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4F6C1B3-C8D6-437D-8269-93252B5EA3BF}"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2345203-33E4-48AC-8FFF-87D0F7ED6D8B}"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6324264A-E813-4EB7-8F48-13A727D2E9C8}" type="slidenum">
              <a:rPr lang="fr-FR" smtClean="0"/>
              <a:pPr/>
              <a:t>‹N°›</a:t>
            </a:fld>
            <a:endParaRPr lang="fr-FR"/>
          </a:p>
        </p:txBody>
      </p:sp>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7B9B000-2F41-4884-B415-BF4D86C94D90}"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899F7DD-2DAF-4E1E-8B72-F68BA27148FB}"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161476DD-C505-43C9-8D17-5FD609D4785C}"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A68C98F-4D7F-424B-9FE1-51DF62498AB8}"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0F785E7-631A-41D9-BBD0-A6CBBE859962}" type="datetime1">
              <a:rPr lang="fr-FR" smtClean="0"/>
              <a:pPr/>
              <a:t>04/11/2019</a:t>
            </a:fld>
            <a:endParaRPr lang="fr-FR"/>
          </a:p>
        </p:txBody>
      </p:sp>
      <p:sp>
        <p:nvSpPr>
          <p:cNvPr id="8" name="Espace réservé du pied de page 7"/>
          <p:cNvSpPr>
            <a:spLocks noGrp="1"/>
          </p:cNvSpPr>
          <p:nvPr>
            <p:ph type="ftr" sz="quarter" idx="11"/>
          </p:nvPr>
        </p:nvSpPr>
        <p:spPr/>
        <p:txBody>
          <a:bodyPr/>
          <a:lstStyle/>
          <a:p>
            <a:r>
              <a:rPr lang="fr-FR" smtClean="0"/>
              <a:t>Séminaire CCAS Nantes 30 juin </a:t>
            </a:r>
            <a:endParaRPr lang="fr-FR"/>
          </a:p>
        </p:txBody>
      </p:sp>
      <p:sp>
        <p:nvSpPr>
          <p:cNvPr id="9" name="Espace réservé du numéro de diapositive 8"/>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8FB34F0-5EB3-4C57-B0B0-1FE4E0E12F31}" type="datetime1">
              <a:rPr lang="fr-FR" smtClean="0"/>
              <a:pPr/>
              <a:t>04/11/2019</a:t>
            </a:fld>
            <a:endParaRPr lang="fr-FR"/>
          </a:p>
        </p:txBody>
      </p:sp>
      <p:sp>
        <p:nvSpPr>
          <p:cNvPr id="4" name="Espace réservé du pied de page 3"/>
          <p:cNvSpPr>
            <a:spLocks noGrp="1"/>
          </p:cNvSpPr>
          <p:nvPr>
            <p:ph type="ftr" sz="quarter" idx="11"/>
          </p:nvPr>
        </p:nvSpPr>
        <p:spPr/>
        <p:txBody>
          <a:bodyPr/>
          <a:lstStyle/>
          <a:p>
            <a:r>
              <a:rPr lang="fr-FR" smtClean="0"/>
              <a:t>Séminaire CCAS Nantes 30 juin </a:t>
            </a:r>
            <a:endParaRPr lang="fr-FR"/>
          </a:p>
        </p:txBody>
      </p:sp>
      <p:sp>
        <p:nvSpPr>
          <p:cNvPr id="5" name="Espace réservé du numéro de diapositive 4"/>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23B6957-78BE-474A-B028-8D660F0AD8C0}"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627D3E74-A881-486C-A033-9AB23378D69C}" type="slidenum">
              <a:rPr lang="fr-FR" smtClean="0"/>
              <a:pPr/>
              <a:t>‹N°›</a:t>
            </a:fld>
            <a:endParaRPr lang="fr-FR"/>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A636D67-D183-4DF4-AECA-C63726671CC5}" type="datetime1">
              <a:rPr lang="fr-FR" smtClean="0"/>
              <a:pPr/>
              <a:t>04/11/2019</a:t>
            </a:fld>
            <a:endParaRPr lang="fr-FR"/>
          </a:p>
        </p:txBody>
      </p:sp>
      <p:sp>
        <p:nvSpPr>
          <p:cNvPr id="3" name="Espace réservé du pied de page 2"/>
          <p:cNvSpPr>
            <a:spLocks noGrp="1"/>
          </p:cNvSpPr>
          <p:nvPr>
            <p:ph type="ftr" sz="quarter" idx="11"/>
          </p:nvPr>
        </p:nvSpPr>
        <p:spPr/>
        <p:txBody>
          <a:bodyPr/>
          <a:lstStyle/>
          <a:p>
            <a:r>
              <a:rPr lang="fr-FR" smtClean="0"/>
              <a:t>Séminaire CCAS Nantes 30 juin </a:t>
            </a:r>
            <a:endParaRPr lang="fr-FR"/>
          </a:p>
        </p:txBody>
      </p:sp>
      <p:sp>
        <p:nvSpPr>
          <p:cNvPr id="4" name="Espace réservé du numéro de diapositive 3"/>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F2F75F4-6F6A-4C9F-8DF7-43B892E3973B}"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0F866DC-FF8F-40B3-84E3-E98C6039ADED}"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8D2596C-8782-4772-940F-F68AD7836CA3}"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C7962B9-BD0B-4C66-A1B2-025EF4A34ACB}" type="datetime1">
              <a:rPr lang="fr-FR" smtClean="0"/>
              <a:pPr/>
              <a:t>04/11/2019</a:t>
            </a:fld>
            <a:endParaRPr lang="fr-FR"/>
          </a:p>
        </p:txBody>
      </p:sp>
      <p:sp>
        <p:nvSpPr>
          <p:cNvPr id="5" name="Espace réservé du pied de page 4"/>
          <p:cNvSpPr>
            <a:spLocks noGrp="1"/>
          </p:cNvSpPr>
          <p:nvPr>
            <p:ph type="ftr" sz="quarter" idx="11"/>
          </p:nvPr>
        </p:nvSpPr>
        <p:spPr/>
        <p:txBody>
          <a:bodyPr/>
          <a:lstStyle/>
          <a:p>
            <a:r>
              <a:rPr lang="fr-FR" smtClean="0"/>
              <a:t>Séminaire CCAS Nantes 30 juin </a:t>
            </a:r>
            <a:endParaRPr lang="fr-FR"/>
          </a:p>
        </p:txBody>
      </p:sp>
      <p:sp>
        <p:nvSpPr>
          <p:cNvPr id="6" name="Espace réservé du numéro de diapositive 5"/>
          <p:cNvSpPr>
            <a:spLocks noGrp="1"/>
          </p:cNvSpPr>
          <p:nvPr>
            <p:ph type="sldNum" sz="quarter" idx="12"/>
          </p:nvPr>
        </p:nvSpPr>
        <p:spPr/>
        <p:txBody>
          <a:bodyPr/>
          <a:lstStyle/>
          <a:p>
            <a:fld id="{464B0C9F-CF54-42E7-9B9E-860F2B41790A}" type="slidenum">
              <a:rPr lang="fr-FR" smtClean="0"/>
              <a:pPr/>
              <a:t>‹N°›</a:t>
            </a:fld>
            <a:endParaRPr lang="fr-F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FA37EF0-FCE6-4132-8313-5188E60C9615}" type="datetime1">
              <a:rPr lang="fr-FR" smtClean="0"/>
              <a:pPr/>
              <a:t>04/11/2019</a:t>
            </a:fld>
            <a:endParaRPr lang="fr-FR"/>
          </a:p>
        </p:txBody>
      </p:sp>
      <p:sp>
        <p:nvSpPr>
          <p:cNvPr id="8" name="Espace réservé du pied de page 7"/>
          <p:cNvSpPr>
            <a:spLocks noGrp="1"/>
          </p:cNvSpPr>
          <p:nvPr>
            <p:ph type="ftr" sz="quarter" idx="11"/>
          </p:nvPr>
        </p:nvSpPr>
        <p:spPr/>
        <p:txBody>
          <a:bodyPr/>
          <a:lstStyle/>
          <a:p>
            <a:r>
              <a:rPr lang="fr-FR" smtClean="0"/>
              <a:t>Séminaire CCAS Nantes 30 juin </a:t>
            </a:r>
            <a:endParaRPr lang="fr-FR"/>
          </a:p>
        </p:txBody>
      </p:sp>
      <p:sp>
        <p:nvSpPr>
          <p:cNvPr id="9" name="Espace réservé du numéro de diapositive 8"/>
          <p:cNvSpPr>
            <a:spLocks noGrp="1"/>
          </p:cNvSpPr>
          <p:nvPr>
            <p:ph type="sldNum" sz="quarter" idx="12"/>
          </p:nvPr>
        </p:nvSpPr>
        <p:spPr/>
        <p:txBody>
          <a:bodyPr/>
          <a:lstStyle/>
          <a:p>
            <a:fld id="{627D3E74-A881-486C-A033-9AB23378D69C}" type="slidenum">
              <a:rPr lang="fr-FR" smtClean="0"/>
              <a:pPr/>
              <a:t>‹N°›</a:t>
            </a:fld>
            <a:endParaRPr lang="fr-F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4DC348FF-33FA-4BC0-AE0C-987FC6057B0D}" type="datetime1">
              <a:rPr lang="fr-FR" smtClean="0"/>
              <a:pPr/>
              <a:t>04/11/2019</a:t>
            </a:fld>
            <a:endParaRPr lang="fr-FR"/>
          </a:p>
        </p:txBody>
      </p:sp>
      <p:sp>
        <p:nvSpPr>
          <p:cNvPr id="4" name="Espace réservé du pied de page 3"/>
          <p:cNvSpPr>
            <a:spLocks noGrp="1"/>
          </p:cNvSpPr>
          <p:nvPr>
            <p:ph type="ftr" sz="quarter" idx="11"/>
          </p:nvPr>
        </p:nvSpPr>
        <p:spPr/>
        <p:txBody>
          <a:bodyPr/>
          <a:lstStyle/>
          <a:p>
            <a:r>
              <a:rPr lang="fr-FR" smtClean="0"/>
              <a:t>Séminaire CCAS Nantes 30 juin </a:t>
            </a:r>
            <a:endParaRPr lang="fr-FR"/>
          </a:p>
        </p:txBody>
      </p:sp>
      <p:sp>
        <p:nvSpPr>
          <p:cNvPr id="5" name="Espace réservé du numéro de diapositive 4"/>
          <p:cNvSpPr>
            <a:spLocks noGrp="1"/>
          </p:cNvSpPr>
          <p:nvPr>
            <p:ph type="sldNum" sz="quarter" idx="12"/>
          </p:nvPr>
        </p:nvSpPr>
        <p:spPr/>
        <p:txBody>
          <a:bodyPr/>
          <a:lstStyle/>
          <a:p>
            <a:fld id="{627D3E74-A881-486C-A033-9AB23378D69C}" type="slidenum">
              <a:rPr lang="fr-FR" smtClean="0"/>
              <a:pPr/>
              <a:t>‹N°›</a:t>
            </a:fld>
            <a:endParaRPr lang="fr-F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3EF043A-2861-4525-8456-7A28AFCFB0EF}" type="datetime1">
              <a:rPr lang="fr-FR" smtClean="0"/>
              <a:pPr/>
              <a:t>04/11/2019</a:t>
            </a:fld>
            <a:endParaRPr lang="fr-FR"/>
          </a:p>
        </p:txBody>
      </p:sp>
      <p:sp>
        <p:nvSpPr>
          <p:cNvPr id="3" name="Espace réservé du pied de page 2"/>
          <p:cNvSpPr>
            <a:spLocks noGrp="1"/>
          </p:cNvSpPr>
          <p:nvPr>
            <p:ph type="ftr" sz="quarter" idx="11"/>
          </p:nvPr>
        </p:nvSpPr>
        <p:spPr/>
        <p:txBody>
          <a:bodyPr/>
          <a:lstStyle/>
          <a:p>
            <a:r>
              <a:rPr lang="fr-FR" smtClean="0"/>
              <a:t>Séminaire CCAS Nantes 30 juin </a:t>
            </a:r>
            <a:endParaRPr lang="fr-FR"/>
          </a:p>
        </p:txBody>
      </p:sp>
      <p:sp>
        <p:nvSpPr>
          <p:cNvPr id="4" name="Espace réservé du numéro de diapositive 3"/>
          <p:cNvSpPr>
            <a:spLocks noGrp="1"/>
          </p:cNvSpPr>
          <p:nvPr>
            <p:ph type="sldNum" sz="quarter" idx="12"/>
          </p:nvPr>
        </p:nvSpPr>
        <p:spPr/>
        <p:txBody>
          <a:bodyPr/>
          <a:lstStyle/>
          <a:p>
            <a:fld id="{627D3E74-A881-486C-A033-9AB23378D69C}" type="slidenum">
              <a:rPr lang="fr-FR" smtClean="0"/>
              <a:pPr/>
              <a:t>‹N°›</a:t>
            </a:fld>
            <a:endParaRPr lang="fr-FR"/>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6D9851F-2A88-4853-B79F-CFD8F9666708}"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627D3E74-A881-486C-A033-9AB23378D69C}" type="slidenum">
              <a:rPr lang="fr-FR" smtClean="0"/>
              <a:pPr/>
              <a:t>‹N°›</a:t>
            </a:fld>
            <a:endParaRPr lang="fr-F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D8012CE-65F4-4573-BBED-3AB74EFACBBC}" type="datetime1">
              <a:rPr lang="fr-FR" smtClean="0"/>
              <a:pPr/>
              <a:t>04/11/2019</a:t>
            </a:fld>
            <a:endParaRPr lang="fr-FR"/>
          </a:p>
        </p:txBody>
      </p:sp>
      <p:sp>
        <p:nvSpPr>
          <p:cNvPr id="6" name="Espace réservé du pied de page 5"/>
          <p:cNvSpPr>
            <a:spLocks noGrp="1"/>
          </p:cNvSpPr>
          <p:nvPr>
            <p:ph type="ftr" sz="quarter" idx="11"/>
          </p:nvPr>
        </p:nvSpPr>
        <p:spPr/>
        <p:txBody>
          <a:bodyPr/>
          <a:lstStyle/>
          <a:p>
            <a:r>
              <a:rPr lang="fr-FR" smtClean="0"/>
              <a:t>Séminaire CCAS Nantes 30 juin </a:t>
            </a:r>
            <a:endParaRPr lang="fr-FR"/>
          </a:p>
        </p:txBody>
      </p:sp>
      <p:sp>
        <p:nvSpPr>
          <p:cNvPr id="7" name="Espace réservé du numéro de diapositive 6"/>
          <p:cNvSpPr>
            <a:spLocks noGrp="1"/>
          </p:cNvSpPr>
          <p:nvPr>
            <p:ph type="sldNum" sz="quarter" idx="12"/>
          </p:nvPr>
        </p:nvSpPr>
        <p:spPr/>
        <p:txBody>
          <a:bodyPr/>
          <a:lstStyle/>
          <a:p>
            <a:fld id="{627D3E74-A881-486C-A033-9AB23378D69C}" type="slidenum">
              <a:rPr lang="fr-FR" smtClean="0"/>
              <a:pPr/>
              <a:t>‹N°›</a:t>
            </a:fld>
            <a:endParaRPr lang="fr-F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F01983-AFF0-4154-97C9-D0644A001A00}" type="datetime1">
              <a:rPr lang="fr-FR" smtClean="0"/>
              <a:pPr/>
              <a:t>04/11/2019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Séminaire CCAS Nantes 30 juin </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7D3E74-A881-486C-A033-9AB23378D69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F110D1-BEC8-418E-A1FF-9075376685A4}" type="datetime1">
              <a:rPr lang="fr-FR" smtClean="0"/>
              <a:pPr/>
              <a:t>04/11/2019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Séminaire CCAS Nantes 30 juin </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95C413-A827-41B6-ACD0-D7BA66A3827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2BE05F-EB63-48A4-94B5-0C32DE550E1E}" type="datetime1">
              <a:rPr lang="fr-FR" smtClean="0"/>
              <a:pPr/>
              <a:t>04/11/2019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Séminaire CCAS Nantes 30 juin </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24264A-E813-4EB7-8F48-13A727D2E9C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C1DEE0-033F-43BB-87FD-3933A5AD8002}" type="datetime1">
              <a:rPr lang="fr-FR" smtClean="0"/>
              <a:pPr/>
              <a:t>04/11/2019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Séminaire CCAS Nantes 30 juin </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4B0C9F-CF54-42E7-9B9E-860F2B41790A}"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1916832"/>
            <a:ext cx="8496944" cy="2286016"/>
          </a:xfrm>
        </p:spPr>
        <p:txBody>
          <a:bodyPr>
            <a:normAutofit/>
          </a:bodyPr>
          <a:lstStyle/>
          <a:p>
            <a:r>
              <a:rPr lang="fr-CH" sz="3600" b="1" dirty="0" smtClean="0">
                <a:solidFill>
                  <a:schemeClr val="accent1">
                    <a:lumMod val="75000"/>
                  </a:schemeClr>
                </a:solidFill>
              </a:rPr>
              <a:t>Restitution de la séance du 15 octobre 2019 du GT « Indicateurs »</a:t>
            </a:r>
            <a:endParaRPr lang="fr-FR" sz="3600" b="1" dirty="0">
              <a:solidFill>
                <a:schemeClr val="accent1">
                  <a:lumMod val="75000"/>
                </a:schemeClr>
              </a:solidFill>
            </a:endParaRPr>
          </a:p>
        </p:txBody>
      </p:sp>
      <p:sp>
        <p:nvSpPr>
          <p:cNvPr id="3" name="Sous-titre 2"/>
          <p:cNvSpPr>
            <a:spLocks noGrp="1"/>
          </p:cNvSpPr>
          <p:nvPr>
            <p:ph type="subTitle" idx="1"/>
          </p:nvPr>
        </p:nvSpPr>
        <p:spPr>
          <a:xfrm>
            <a:off x="1403648" y="4437112"/>
            <a:ext cx="6400800" cy="786958"/>
          </a:xfrm>
        </p:spPr>
        <p:txBody>
          <a:bodyPr>
            <a:normAutofit lnSpcReduction="10000"/>
          </a:bodyPr>
          <a:lstStyle/>
          <a:p>
            <a:r>
              <a:rPr lang="fr-FR" sz="2400" b="1" smtClean="0"/>
              <a:t>Réunion du Conseil </a:t>
            </a:r>
            <a:r>
              <a:rPr lang="fr-FR" sz="2400" b="1" dirty="0" smtClean="0"/>
              <a:t>de l’Onpes du 5 novembre 2019</a:t>
            </a:r>
          </a:p>
          <a:p>
            <a:endParaRPr lang="fr-FR" sz="2400" b="1" dirty="0"/>
          </a:p>
          <a:p>
            <a:endParaRPr lang="fr-FR" sz="2400" b="1" dirty="0" smtClean="0"/>
          </a:p>
        </p:txBody>
      </p:sp>
      <p:sp>
        <p:nvSpPr>
          <p:cNvPr id="5" name="Espace réservé du numéro de diapositive 4"/>
          <p:cNvSpPr>
            <a:spLocks noGrp="1"/>
          </p:cNvSpPr>
          <p:nvPr>
            <p:ph type="sldNum" sz="quarter" idx="12"/>
          </p:nvPr>
        </p:nvSpPr>
        <p:spPr/>
        <p:txBody>
          <a:bodyPr/>
          <a:lstStyle/>
          <a:p>
            <a:fld id="{627D3E74-A881-486C-A033-9AB23378D69C}" type="slidenum">
              <a:rPr lang="fr-FR" smtClean="0"/>
              <a:pPr/>
              <a:t>1</a:t>
            </a:fld>
            <a:endParaRPr lang="fr-FR" dirty="0"/>
          </a:p>
        </p:txBody>
      </p:sp>
      <p:pic>
        <p:nvPicPr>
          <p:cNvPr id="9" name="Image 8" descr="C:\Users\manuela.lenormand2\Desktop\solidarites_Sante_RVB_72dpi.jpg"/>
          <p:cNvPicPr/>
          <p:nvPr/>
        </p:nvPicPr>
        <p:blipFill>
          <a:blip r:embed="rId3">
            <a:extLst>
              <a:ext uri="{28A0092B-C50C-407E-A947-70E740481C1C}">
                <a14:useLocalDpi xmlns:a14="http://schemas.microsoft.com/office/drawing/2010/main" val="0"/>
              </a:ext>
            </a:extLst>
          </a:blip>
          <a:srcRect/>
          <a:stretch>
            <a:fillRect/>
          </a:stretch>
        </p:blipFill>
        <p:spPr bwMode="auto">
          <a:xfrm>
            <a:off x="762100" y="260647"/>
            <a:ext cx="1080120" cy="1112331"/>
          </a:xfrm>
          <a:prstGeom prst="rect">
            <a:avLst/>
          </a:prstGeom>
          <a:noFill/>
          <a:ln>
            <a:noFill/>
          </a:ln>
        </p:spPr>
      </p:pic>
      <p:pic>
        <p:nvPicPr>
          <p:cNvPr id="11" name="Image 10"/>
          <p:cNvPicPr preferRelativeResize="0"/>
          <p:nvPr/>
        </p:nvPicPr>
        <p:blipFill>
          <a:blip r:embed="rId4">
            <a:extLst>
              <a:ext uri="{28A0092B-C50C-407E-A947-70E740481C1C}">
                <a14:useLocalDpi xmlns:a14="http://schemas.microsoft.com/office/drawing/2010/main" val="0"/>
              </a:ext>
            </a:extLst>
          </a:blip>
          <a:srcRect/>
          <a:stretch>
            <a:fillRect/>
          </a:stretch>
        </p:blipFill>
        <p:spPr bwMode="auto">
          <a:xfrm>
            <a:off x="6660232" y="260647"/>
            <a:ext cx="2048400" cy="1018800"/>
          </a:xfrm>
          <a:prstGeom prst="rect">
            <a:avLst/>
          </a:prstGeom>
          <a:noFill/>
          <a:ln>
            <a:noFill/>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627D3E74-A881-486C-A033-9AB23378D69C}" type="slidenum">
              <a:rPr lang="fr-FR" smtClean="0"/>
              <a:pPr/>
              <a:t>10</a:t>
            </a:fld>
            <a:endParaRPr lang="fr-FR" dirty="0"/>
          </a:p>
        </p:txBody>
      </p:sp>
      <p:pic>
        <p:nvPicPr>
          <p:cNvPr id="11" name="Image 10"/>
          <p:cNvPicPr preferRelativeResize="0"/>
          <p:nvPr/>
        </p:nvPicPr>
        <p:blipFill>
          <a:blip r:embed="rId3">
            <a:extLst>
              <a:ext uri="{28A0092B-C50C-407E-A947-70E740481C1C}">
                <a14:useLocalDpi xmlns:a14="http://schemas.microsoft.com/office/drawing/2010/main" val="0"/>
              </a:ext>
            </a:extLst>
          </a:blip>
          <a:srcRect/>
          <a:stretch>
            <a:fillRect/>
          </a:stretch>
        </p:blipFill>
        <p:spPr bwMode="auto">
          <a:xfrm>
            <a:off x="-108520" y="124200"/>
            <a:ext cx="2048400" cy="1018800"/>
          </a:xfrm>
          <a:prstGeom prst="rect">
            <a:avLst/>
          </a:prstGeom>
          <a:noFill/>
          <a:ln>
            <a:noFill/>
          </a:ln>
        </p:spPr>
      </p:pic>
      <p:sp>
        <p:nvSpPr>
          <p:cNvPr id="6" name="Espace réservé du contenu 2"/>
          <p:cNvSpPr txBox="1">
            <a:spLocks/>
          </p:cNvSpPr>
          <p:nvPr/>
        </p:nvSpPr>
        <p:spPr>
          <a:xfrm>
            <a:off x="323528" y="836712"/>
            <a:ext cx="8496944" cy="424847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endParaRPr lang="fr-FR" sz="2800" dirty="0" smtClean="0"/>
          </a:p>
          <a:p>
            <a:endParaRPr lang="fr-FR" dirty="0" smtClean="0"/>
          </a:p>
          <a:p>
            <a:endParaRPr lang="fr-FR" sz="2800" dirty="0" smtClean="0"/>
          </a:p>
          <a:p>
            <a:r>
              <a:rPr lang="fr-FR" sz="2800" b="1" dirty="0" smtClean="0">
                <a:solidFill>
                  <a:schemeClr val="accent1">
                    <a:lumMod val="75000"/>
                  </a:schemeClr>
                </a:solidFill>
              </a:rPr>
              <a:t>Merci de votre attention !</a:t>
            </a:r>
          </a:p>
        </p:txBody>
      </p:sp>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9752" y="4653136"/>
            <a:ext cx="4464496" cy="1326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469390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627D3E74-A881-486C-A033-9AB23378D69C}" type="slidenum">
              <a:rPr lang="fr-FR" smtClean="0"/>
              <a:pPr/>
              <a:t>2</a:t>
            </a:fld>
            <a:endParaRPr lang="fr-FR" dirty="0"/>
          </a:p>
        </p:txBody>
      </p:sp>
      <p:pic>
        <p:nvPicPr>
          <p:cNvPr id="14" name="Image 13"/>
          <p:cNvPicPr preferRelativeResize="0"/>
          <p:nvPr/>
        </p:nvPicPr>
        <p:blipFill>
          <a:blip r:embed="rId3">
            <a:extLst>
              <a:ext uri="{28A0092B-C50C-407E-A947-70E740481C1C}">
                <a14:useLocalDpi xmlns:a14="http://schemas.microsoft.com/office/drawing/2010/main" val="0"/>
              </a:ext>
            </a:extLst>
          </a:blip>
          <a:srcRect/>
          <a:stretch>
            <a:fillRect/>
          </a:stretch>
        </p:blipFill>
        <p:spPr bwMode="auto">
          <a:xfrm>
            <a:off x="-108520" y="124200"/>
            <a:ext cx="2048400" cy="1018800"/>
          </a:xfrm>
          <a:prstGeom prst="rect">
            <a:avLst/>
          </a:prstGeom>
          <a:noFill/>
          <a:ln>
            <a:noFill/>
          </a:ln>
        </p:spPr>
      </p:pic>
      <p:sp>
        <p:nvSpPr>
          <p:cNvPr id="6" name="Titre 1"/>
          <p:cNvSpPr>
            <a:spLocks noGrp="1"/>
          </p:cNvSpPr>
          <p:nvPr>
            <p:ph type="ctrTitle"/>
          </p:nvPr>
        </p:nvSpPr>
        <p:spPr>
          <a:xfrm>
            <a:off x="323528" y="1916832"/>
            <a:ext cx="8496944" cy="2286016"/>
          </a:xfrm>
        </p:spPr>
        <p:txBody>
          <a:bodyPr>
            <a:normAutofit/>
          </a:bodyPr>
          <a:lstStyle/>
          <a:p>
            <a:r>
              <a:rPr lang="fr-CH" sz="3600" b="1" dirty="0" smtClean="0">
                <a:solidFill>
                  <a:schemeClr val="accent1">
                    <a:lumMod val="75000"/>
                  </a:schemeClr>
                </a:solidFill>
              </a:rPr>
              <a:t>Isolement relationnel</a:t>
            </a:r>
            <a:endParaRPr lang="fr-FR" sz="3600" b="1" dirty="0">
              <a:solidFill>
                <a:schemeClr val="accent1">
                  <a:lumMod val="75000"/>
                </a:schemeClr>
              </a:solidFill>
            </a:endParaRPr>
          </a:p>
        </p:txBody>
      </p:sp>
    </p:spTree>
    <p:extLst>
      <p:ext uri="{BB962C8B-B14F-4D97-AF65-F5344CB8AC3E}">
        <p14:creationId xmlns:p14="http://schemas.microsoft.com/office/powerpoint/2010/main" val="243456494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627D3E74-A881-486C-A033-9AB23378D69C}" type="slidenum">
              <a:rPr lang="fr-FR" smtClean="0"/>
              <a:pPr/>
              <a:t>3</a:t>
            </a:fld>
            <a:endParaRPr lang="fr-FR" dirty="0"/>
          </a:p>
        </p:txBody>
      </p:sp>
      <p:sp>
        <p:nvSpPr>
          <p:cNvPr id="10" name="Titre 1"/>
          <p:cNvSpPr txBox="1">
            <a:spLocks/>
          </p:cNvSpPr>
          <p:nvPr/>
        </p:nvSpPr>
        <p:spPr>
          <a:xfrm>
            <a:off x="1619672" y="188640"/>
            <a:ext cx="7149480" cy="9543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r>
              <a:rPr lang="fr-FR" sz="2800" b="1" dirty="0" smtClean="0">
                <a:solidFill>
                  <a:schemeClr val="accent1">
                    <a:lumMod val="75000"/>
                  </a:schemeClr>
                </a:solidFill>
              </a:rPr>
              <a:t>Délibérations (1/2)</a:t>
            </a:r>
            <a:endParaRPr lang="fr-FR" sz="2800" b="1" dirty="0">
              <a:solidFill>
                <a:schemeClr val="accent1">
                  <a:lumMod val="75000"/>
                </a:schemeClr>
              </a:solidFill>
            </a:endParaRPr>
          </a:p>
        </p:txBody>
      </p:sp>
      <p:sp>
        <p:nvSpPr>
          <p:cNvPr id="12" name="Espace réservé du contenu 2"/>
          <p:cNvSpPr txBox="1">
            <a:spLocks/>
          </p:cNvSpPr>
          <p:nvPr/>
        </p:nvSpPr>
        <p:spPr>
          <a:xfrm>
            <a:off x="467544" y="1268760"/>
            <a:ext cx="8229600" cy="51845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buFont typeface="Arial" panose="020B0604020202020204" pitchFamily="34" charset="0"/>
              <a:buChar char="•"/>
            </a:pPr>
            <a:r>
              <a:rPr lang="fr-FR" sz="2100" dirty="0" smtClean="0">
                <a:solidFill>
                  <a:schemeClr val="tx1"/>
                </a:solidFill>
              </a:rPr>
              <a:t>Le GT propose de se </a:t>
            </a:r>
            <a:r>
              <a:rPr lang="fr-FR" sz="2100" dirty="0">
                <a:solidFill>
                  <a:schemeClr val="tx1"/>
                </a:solidFill>
              </a:rPr>
              <a:t>doter </a:t>
            </a:r>
            <a:r>
              <a:rPr lang="fr-FR" sz="2100" b="1" dirty="0">
                <a:solidFill>
                  <a:schemeClr val="tx1"/>
                </a:solidFill>
              </a:rPr>
              <a:t>d’une mesure objective et subjective </a:t>
            </a:r>
            <a:r>
              <a:rPr lang="fr-FR" sz="2100" b="1" dirty="0" smtClean="0">
                <a:solidFill>
                  <a:schemeClr val="tx1"/>
                </a:solidFill>
              </a:rPr>
              <a:t>de l’isolement relationnel</a:t>
            </a:r>
            <a:r>
              <a:rPr lang="fr-FR" sz="2100" dirty="0" smtClean="0">
                <a:solidFill>
                  <a:schemeClr val="tx1"/>
                </a:solidFill>
              </a:rPr>
              <a:t> et </a:t>
            </a:r>
            <a:r>
              <a:rPr lang="fr-FR" sz="2100" dirty="0">
                <a:solidFill>
                  <a:schemeClr val="tx1"/>
                </a:solidFill>
              </a:rPr>
              <a:t>de </a:t>
            </a:r>
            <a:r>
              <a:rPr lang="fr-FR" sz="2100" dirty="0" smtClean="0">
                <a:solidFill>
                  <a:schemeClr val="tx1"/>
                </a:solidFill>
              </a:rPr>
              <a:t>croiser éventuellement les </a:t>
            </a:r>
            <a:r>
              <a:rPr lang="fr-FR" sz="2100" dirty="0">
                <a:solidFill>
                  <a:schemeClr val="tx1"/>
                </a:solidFill>
              </a:rPr>
              <a:t>deux approches</a:t>
            </a:r>
            <a:endParaRPr lang="fr-FR" sz="2100" dirty="0" smtClean="0">
              <a:solidFill>
                <a:schemeClr val="tx1"/>
              </a:solidFill>
            </a:endParaRPr>
          </a:p>
          <a:p>
            <a:pPr marL="285750" indent="-285750" algn="just">
              <a:buFont typeface="Arial" panose="020B0604020202020204" pitchFamily="34" charset="0"/>
              <a:buChar char="•"/>
            </a:pPr>
            <a:endParaRPr lang="fr-FR" sz="1600" dirty="0">
              <a:solidFill>
                <a:schemeClr val="tx1"/>
              </a:solidFill>
            </a:endParaRPr>
          </a:p>
          <a:p>
            <a:pPr marL="285750" indent="-285750" algn="just">
              <a:buFont typeface="Arial" panose="020B0604020202020204" pitchFamily="34" charset="0"/>
              <a:buChar char="•"/>
            </a:pPr>
            <a:r>
              <a:rPr lang="fr-FR" sz="2100" dirty="0" smtClean="0">
                <a:solidFill>
                  <a:schemeClr val="tx1"/>
                </a:solidFill>
              </a:rPr>
              <a:t>Concernant les </a:t>
            </a:r>
            <a:r>
              <a:rPr lang="fr-FR" sz="2100" b="1" dirty="0" smtClean="0">
                <a:solidFill>
                  <a:schemeClr val="tx1"/>
                </a:solidFill>
              </a:rPr>
              <a:t>indicateurs « objectifs » </a:t>
            </a:r>
            <a:r>
              <a:rPr lang="fr-FR" sz="2100" dirty="0" smtClean="0">
                <a:solidFill>
                  <a:schemeClr val="tx1"/>
                </a:solidFill>
              </a:rPr>
              <a:t>suggérés par le CREDOC </a:t>
            </a:r>
          </a:p>
          <a:p>
            <a:pPr marL="742950" lvl="1" indent="-285750" algn="just">
              <a:spcBef>
                <a:spcPts val="1200"/>
              </a:spcBef>
              <a:spcAft>
                <a:spcPts val="600"/>
              </a:spcAft>
              <a:buFontTx/>
              <a:buChar char="-"/>
            </a:pPr>
            <a:r>
              <a:rPr lang="fr-FR" sz="1700" dirty="0" smtClean="0">
                <a:solidFill>
                  <a:schemeClr val="tx1"/>
                </a:solidFill>
              </a:rPr>
              <a:t>Le GT approuve le fait de considérer les rencontres physiques ET </a:t>
            </a:r>
            <a:r>
              <a:rPr lang="fr-FR" sz="1700" dirty="0">
                <a:solidFill>
                  <a:schemeClr val="tx1"/>
                </a:solidFill>
              </a:rPr>
              <a:t>l</a:t>
            </a:r>
            <a:r>
              <a:rPr lang="fr-FR" sz="1700" dirty="0" smtClean="0">
                <a:solidFill>
                  <a:schemeClr val="tx1"/>
                </a:solidFill>
              </a:rPr>
              <a:t>es contacts à distance pour mesurer l’isolement</a:t>
            </a:r>
          </a:p>
          <a:p>
            <a:pPr marL="742950" lvl="1" indent="-285750" algn="just">
              <a:spcBef>
                <a:spcPts val="600"/>
              </a:spcBef>
              <a:spcAft>
                <a:spcPts val="600"/>
              </a:spcAft>
              <a:buFontTx/>
              <a:buChar char="-"/>
            </a:pPr>
            <a:r>
              <a:rPr lang="fr-FR" sz="1700" dirty="0">
                <a:solidFill>
                  <a:schemeClr val="tx1"/>
                </a:solidFill>
              </a:rPr>
              <a:t>M</a:t>
            </a:r>
            <a:r>
              <a:rPr lang="fr-FR" sz="1700" dirty="0" smtClean="0">
                <a:solidFill>
                  <a:schemeClr val="tx1"/>
                </a:solidFill>
              </a:rPr>
              <a:t>ais il s’interroge sur :</a:t>
            </a:r>
          </a:p>
          <a:p>
            <a:pPr marL="1257300" lvl="2" indent="-342900" algn="just">
              <a:spcBef>
                <a:spcPts val="1200"/>
              </a:spcBef>
              <a:buFontTx/>
              <a:buChar char="-"/>
            </a:pPr>
            <a:r>
              <a:rPr lang="fr-FR" sz="1600" dirty="0" smtClean="0">
                <a:solidFill>
                  <a:schemeClr val="tx1"/>
                </a:solidFill>
              </a:rPr>
              <a:t>La définition du </a:t>
            </a:r>
            <a:r>
              <a:rPr lang="fr-FR" sz="1600" u="sng" dirty="0" smtClean="0">
                <a:solidFill>
                  <a:schemeClr val="tx1"/>
                </a:solidFill>
              </a:rPr>
              <a:t>seuil de fréquence</a:t>
            </a:r>
            <a:r>
              <a:rPr lang="fr-FR" sz="1600" dirty="0" smtClean="0">
                <a:solidFill>
                  <a:schemeClr val="tx1"/>
                </a:solidFill>
              </a:rPr>
              <a:t> : difficile de statuer à l’heure actuelle, plusieurs pistes suggérées (score d’isolement ou seuil « à dire d’expert ») </a:t>
            </a:r>
            <a:endParaRPr lang="fr-FR" sz="1600" u="sng" dirty="0" smtClean="0">
              <a:solidFill>
                <a:srgbClr val="FF0000"/>
              </a:solidFill>
            </a:endParaRPr>
          </a:p>
          <a:p>
            <a:pPr marL="1257300" lvl="2" indent="-342900" algn="just">
              <a:spcBef>
                <a:spcPts val="1200"/>
              </a:spcBef>
              <a:buFontTx/>
              <a:buChar char="-"/>
            </a:pPr>
            <a:r>
              <a:rPr lang="fr-FR" sz="1600" dirty="0" smtClean="0">
                <a:solidFill>
                  <a:schemeClr val="tx1"/>
                </a:solidFill>
              </a:rPr>
              <a:t>Le </a:t>
            </a:r>
            <a:r>
              <a:rPr lang="fr-FR" sz="1600" u="sng" dirty="0" smtClean="0">
                <a:solidFill>
                  <a:schemeClr val="tx1"/>
                </a:solidFill>
              </a:rPr>
              <a:t>nombre de réseaux relationnels</a:t>
            </a:r>
            <a:r>
              <a:rPr lang="fr-FR" sz="1600" dirty="0" smtClean="0">
                <a:solidFill>
                  <a:schemeClr val="tx1"/>
                </a:solidFill>
              </a:rPr>
              <a:t> à retenir : dépend de ce que l’Onpes souhaite mesurer. Étendue du réseau peu importe hétérogénéité de la qualité des liens ? Contribution importante du voisinage mais faible impact du réseau associatif et des collègues</a:t>
            </a:r>
            <a:endParaRPr lang="fr-FR" sz="1600" u="sng" dirty="0" smtClean="0">
              <a:solidFill>
                <a:srgbClr val="FF0000"/>
              </a:solidFill>
            </a:endParaRPr>
          </a:p>
          <a:p>
            <a:pPr marL="285750" indent="-285750" algn="just">
              <a:spcBef>
                <a:spcPts val="1200"/>
              </a:spcBef>
              <a:buFont typeface="Arial" panose="020B0604020202020204" pitchFamily="34" charset="0"/>
              <a:buChar char="•"/>
            </a:pPr>
            <a:r>
              <a:rPr lang="fr-FR" sz="2100" dirty="0" smtClean="0">
                <a:solidFill>
                  <a:schemeClr val="tx1"/>
                </a:solidFill>
              </a:rPr>
              <a:t>Le GT manifeste son intérêt pour les mono-réseaux </a:t>
            </a:r>
            <a:endParaRPr lang="fr-FR" sz="2100" b="1" dirty="0" smtClean="0">
              <a:solidFill>
                <a:schemeClr val="tx1"/>
              </a:solidFill>
            </a:endParaRPr>
          </a:p>
          <a:p>
            <a:pPr algn="just"/>
            <a:endParaRPr lang="fr-FR" sz="1800" dirty="0" smtClean="0">
              <a:solidFill>
                <a:schemeClr val="tx1"/>
              </a:solidFill>
            </a:endParaRPr>
          </a:p>
          <a:p>
            <a:pPr>
              <a:buFont typeface="Wingdings" pitchFamily="2" charset="2"/>
              <a:buChar char="Ø"/>
            </a:pPr>
            <a:endParaRPr lang="fr-FR" sz="1800" dirty="0" smtClean="0"/>
          </a:p>
          <a:p>
            <a:pPr algn="just"/>
            <a:endParaRPr lang="fr-FR" sz="1800" dirty="0" smtClean="0"/>
          </a:p>
          <a:p>
            <a:endParaRPr lang="fr-FR" sz="1900" dirty="0"/>
          </a:p>
        </p:txBody>
      </p:sp>
      <p:pic>
        <p:nvPicPr>
          <p:cNvPr id="14" name="Image 13"/>
          <p:cNvPicPr preferRelativeResize="0"/>
          <p:nvPr/>
        </p:nvPicPr>
        <p:blipFill>
          <a:blip r:embed="rId3">
            <a:extLst>
              <a:ext uri="{28A0092B-C50C-407E-A947-70E740481C1C}">
                <a14:useLocalDpi xmlns:a14="http://schemas.microsoft.com/office/drawing/2010/main" val="0"/>
              </a:ext>
            </a:extLst>
          </a:blip>
          <a:srcRect/>
          <a:stretch>
            <a:fillRect/>
          </a:stretch>
        </p:blipFill>
        <p:spPr bwMode="auto">
          <a:xfrm>
            <a:off x="-108520" y="124200"/>
            <a:ext cx="2048400" cy="1018800"/>
          </a:xfrm>
          <a:prstGeom prst="rect">
            <a:avLst/>
          </a:prstGeom>
          <a:noFill/>
          <a:ln>
            <a:noFill/>
          </a:ln>
        </p:spPr>
      </p:pic>
    </p:spTree>
    <p:extLst>
      <p:ext uri="{BB962C8B-B14F-4D97-AF65-F5344CB8AC3E}">
        <p14:creationId xmlns:p14="http://schemas.microsoft.com/office/powerpoint/2010/main" val="26629360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627D3E74-A881-486C-A033-9AB23378D69C}" type="slidenum">
              <a:rPr lang="fr-FR" smtClean="0"/>
              <a:pPr/>
              <a:t>4</a:t>
            </a:fld>
            <a:endParaRPr lang="fr-FR" dirty="0"/>
          </a:p>
        </p:txBody>
      </p:sp>
      <p:sp>
        <p:nvSpPr>
          <p:cNvPr id="10" name="Titre 1"/>
          <p:cNvSpPr txBox="1">
            <a:spLocks/>
          </p:cNvSpPr>
          <p:nvPr/>
        </p:nvSpPr>
        <p:spPr>
          <a:xfrm>
            <a:off x="1619672" y="188640"/>
            <a:ext cx="7149480" cy="9543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r>
              <a:rPr lang="fr-FR" sz="2800" b="1" dirty="0" smtClean="0">
                <a:solidFill>
                  <a:schemeClr val="accent1">
                    <a:lumMod val="75000"/>
                  </a:schemeClr>
                </a:solidFill>
              </a:rPr>
              <a:t>Délibérations (2/2)</a:t>
            </a:r>
            <a:endParaRPr lang="fr-FR" sz="2800" b="1" dirty="0">
              <a:solidFill>
                <a:schemeClr val="accent1">
                  <a:lumMod val="75000"/>
                </a:schemeClr>
              </a:solidFill>
            </a:endParaRPr>
          </a:p>
        </p:txBody>
      </p:sp>
      <p:sp>
        <p:nvSpPr>
          <p:cNvPr id="12" name="Espace réservé du contenu 2"/>
          <p:cNvSpPr txBox="1">
            <a:spLocks/>
          </p:cNvSpPr>
          <p:nvPr/>
        </p:nvSpPr>
        <p:spPr>
          <a:xfrm>
            <a:off x="467544" y="1268760"/>
            <a:ext cx="8229600" cy="51845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66700" indent="-266700" algn="just">
              <a:buFont typeface="Arial" panose="020B0604020202020204" pitchFamily="34" charset="0"/>
              <a:buChar char="•"/>
            </a:pPr>
            <a:r>
              <a:rPr lang="fr-FR" sz="2000" dirty="0" smtClean="0">
                <a:solidFill>
                  <a:schemeClr val="tx1"/>
                </a:solidFill>
              </a:rPr>
              <a:t>Concernant </a:t>
            </a:r>
            <a:r>
              <a:rPr lang="fr-FR" sz="2000" dirty="0">
                <a:solidFill>
                  <a:schemeClr val="tx1"/>
                </a:solidFill>
              </a:rPr>
              <a:t>les </a:t>
            </a:r>
            <a:r>
              <a:rPr lang="fr-FR" sz="2000" b="1" dirty="0">
                <a:solidFill>
                  <a:schemeClr val="tx1"/>
                </a:solidFill>
              </a:rPr>
              <a:t>indicateurs « </a:t>
            </a:r>
            <a:r>
              <a:rPr lang="fr-FR" sz="2000" b="1" dirty="0" smtClean="0">
                <a:solidFill>
                  <a:schemeClr val="tx1"/>
                </a:solidFill>
              </a:rPr>
              <a:t>subjectifs » </a:t>
            </a:r>
            <a:r>
              <a:rPr lang="fr-FR" sz="2000" dirty="0">
                <a:solidFill>
                  <a:schemeClr val="tx1"/>
                </a:solidFill>
              </a:rPr>
              <a:t>suggérés par le </a:t>
            </a:r>
            <a:r>
              <a:rPr lang="fr-FR" sz="2000" dirty="0" smtClean="0">
                <a:solidFill>
                  <a:schemeClr val="tx1"/>
                </a:solidFill>
              </a:rPr>
              <a:t>CREDOC, le GT considère que l’entrée par les relations qui comptent est très parlante </a:t>
            </a:r>
          </a:p>
          <a:p>
            <a:pPr marL="285750" indent="-285750" algn="just">
              <a:spcBef>
                <a:spcPts val="1800"/>
              </a:spcBef>
              <a:buFont typeface="Arial" panose="020B0604020202020204" pitchFamily="34" charset="0"/>
              <a:buChar char="•"/>
            </a:pPr>
            <a:r>
              <a:rPr lang="fr-FR" sz="2000" dirty="0" smtClean="0">
                <a:solidFill>
                  <a:schemeClr val="tx1"/>
                </a:solidFill>
              </a:rPr>
              <a:t>Le GT manifeste </a:t>
            </a:r>
            <a:r>
              <a:rPr lang="fr-FR" sz="2000" dirty="0">
                <a:solidFill>
                  <a:schemeClr val="tx1"/>
                </a:solidFill>
              </a:rPr>
              <a:t>son intérêt pour l’indicateur </a:t>
            </a:r>
            <a:r>
              <a:rPr lang="fr-FR" sz="2000" dirty="0" smtClean="0">
                <a:solidFill>
                  <a:schemeClr val="tx1"/>
                </a:solidFill>
              </a:rPr>
              <a:t>composite </a:t>
            </a:r>
            <a:r>
              <a:rPr lang="fr-FR" sz="1500" dirty="0" smtClean="0">
                <a:solidFill>
                  <a:schemeClr val="bg1">
                    <a:lumMod val="50000"/>
                  </a:schemeClr>
                </a:solidFill>
              </a:rPr>
              <a:t>(part de la population qui doute de la possibilité de pouvoir compter sur quelqu’un en cas de grave problème personnel, de la possibilité qu’une de ses relations puisse compter sur elle et du fait de compter pour quelqu’un)</a:t>
            </a:r>
            <a:r>
              <a:rPr lang="fr-FR" sz="1500" dirty="0">
                <a:solidFill>
                  <a:schemeClr val="bg1">
                    <a:lumMod val="50000"/>
                  </a:schemeClr>
                </a:solidFill>
              </a:rPr>
              <a:t> </a:t>
            </a:r>
            <a:r>
              <a:rPr lang="fr-FR" sz="2000" dirty="0" smtClean="0">
                <a:solidFill>
                  <a:schemeClr val="tx1"/>
                </a:solidFill>
              </a:rPr>
              <a:t>mais il suggère de considérer uniquement les personnes qui en sont certaines </a:t>
            </a:r>
            <a:r>
              <a:rPr lang="fr-FR" sz="1600" dirty="0" smtClean="0">
                <a:solidFill>
                  <a:schemeClr val="bg1">
                    <a:lumMod val="50000"/>
                  </a:schemeClr>
                </a:solidFill>
              </a:rPr>
              <a:t>(« non, probablement pas » + « non, certainement pas)</a:t>
            </a:r>
          </a:p>
          <a:p>
            <a:pPr marL="742950" lvl="1" indent="-285750" algn="just">
              <a:spcBef>
                <a:spcPts val="1200"/>
              </a:spcBef>
              <a:buFontTx/>
              <a:buChar char="-"/>
            </a:pPr>
            <a:r>
              <a:rPr lang="fr-FR" sz="1600" dirty="0" smtClean="0">
                <a:solidFill>
                  <a:schemeClr val="tx1"/>
                </a:solidFill>
              </a:rPr>
              <a:t>La taille de l’échantillon de l’enquête du CREDOC en face à face ne permet pas de construire cet indicateur</a:t>
            </a:r>
          </a:p>
          <a:p>
            <a:pPr marL="742950" lvl="1" indent="-285750" algn="just">
              <a:spcBef>
                <a:spcPts val="1200"/>
              </a:spcBef>
              <a:buFontTx/>
              <a:buChar char="-"/>
            </a:pPr>
            <a:r>
              <a:rPr lang="fr-FR" sz="1600" dirty="0" smtClean="0">
                <a:solidFill>
                  <a:schemeClr val="tx1"/>
                </a:solidFill>
              </a:rPr>
              <a:t>Il faudrait poser ces questions dans l’enquête SRCV ou éventuellement dans l’enquête en ligne du CREDOC</a:t>
            </a:r>
          </a:p>
          <a:p>
            <a:pPr marL="285750" indent="-285750" algn="just">
              <a:spcBef>
                <a:spcPts val="1800"/>
              </a:spcBef>
              <a:buFont typeface="Arial" panose="020B0604020202020204" pitchFamily="34" charset="0"/>
              <a:buChar char="•"/>
            </a:pPr>
            <a:r>
              <a:rPr lang="fr-FR" sz="2000" dirty="0">
                <a:solidFill>
                  <a:schemeClr val="tx1"/>
                </a:solidFill>
              </a:rPr>
              <a:t>I</a:t>
            </a:r>
            <a:r>
              <a:rPr lang="fr-FR" sz="2000" dirty="0" smtClean="0">
                <a:solidFill>
                  <a:schemeClr val="tx1"/>
                </a:solidFill>
              </a:rPr>
              <a:t>l </a:t>
            </a:r>
            <a:r>
              <a:rPr lang="fr-FR" sz="2000" dirty="0" smtClean="0">
                <a:solidFill>
                  <a:prstClr val="black"/>
                </a:solidFill>
              </a:rPr>
              <a:t>a </a:t>
            </a:r>
            <a:r>
              <a:rPr lang="fr-FR" sz="2000" dirty="0">
                <a:solidFill>
                  <a:prstClr val="black"/>
                </a:solidFill>
              </a:rPr>
              <a:t>également validé </a:t>
            </a:r>
            <a:r>
              <a:rPr lang="fr-FR" sz="2000" dirty="0" smtClean="0">
                <a:solidFill>
                  <a:schemeClr val="tx1"/>
                </a:solidFill>
              </a:rPr>
              <a:t>l’indicateur de l’aide mobilisable en cas de grave problème personnel </a:t>
            </a:r>
            <a:r>
              <a:rPr lang="fr-FR" sz="1500" dirty="0" smtClean="0">
                <a:solidFill>
                  <a:schemeClr val="bg1">
                    <a:lumMod val="50000"/>
                  </a:schemeClr>
                </a:solidFill>
              </a:rPr>
              <a:t>(part de </a:t>
            </a:r>
            <a:r>
              <a:rPr lang="fr-FR" sz="1500" dirty="0">
                <a:solidFill>
                  <a:schemeClr val="bg1">
                    <a:lumMod val="50000"/>
                  </a:schemeClr>
                </a:solidFill>
              </a:rPr>
              <a:t>la population qui déclare qu’en cas de grave problème personnel, elle ne pourrait probablement pas ou certainement pas compter sur </a:t>
            </a:r>
            <a:r>
              <a:rPr lang="fr-FR" sz="1500" dirty="0" smtClean="0">
                <a:solidFill>
                  <a:schemeClr val="bg1">
                    <a:lumMod val="50000"/>
                  </a:schemeClr>
                </a:solidFill>
              </a:rPr>
              <a:t>quelqu’un) </a:t>
            </a:r>
          </a:p>
          <a:p>
            <a:pPr>
              <a:buFont typeface="Wingdings" pitchFamily="2" charset="2"/>
              <a:buChar char="Ø"/>
            </a:pPr>
            <a:endParaRPr lang="fr-FR" sz="1800" dirty="0" smtClean="0"/>
          </a:p>
          <a:p>
            <a:pPr algn="just"/>
            <a:endParaRPr lang="fr-FR" sz="1800" dirty="0" smtClean="0"/>
          </a:p>
          <a:p>
            <a:endParaRPr lang="fr-FR" sz="1900" dirty="0"/>
          </a:p>
        </p:txBody>
      </p:sp>
      <p:pic>
        <p:nvPicPr>
          <p:cNvPr id="14" name="Image 13"/>
          <p:cNvPicPr preferRelativeResize="0"/>
          <p:nvPr/>
        </p:nvPicPr>
        <p:blipFill>
          <a:blip r:embed="rId3">
            <a:extLst>
              <a:ext uri="{28A0092B-C50C-407E-A947-70E740481C1C}">
                <a14:useLocalDpi xmlns:a14="http://schemas.microsoft.com/office/drawing/2010/main" val="0"/>
              </a:ext>
            </a:extLst>
          </a:blip>
          <a:srcRect/>
          <a:stretch>
            <a:fillRect/>
          </a:stretch>
        </p:blipFill>
        <p:spPr bwMode="auto">
          <a:xfrm>
            <a:off x="-108520" y="124200"/>
            <a:ext cx="2048400" cy="1018800"/>
          </a:xfrm>
          <a:prstGeom prst="rect">
            <a:avLst/>
          </a:prstGeom>
          <a:noFill/>
          <a:ln>
            <a:noFill/>
          </a:ln>
        </p:spPr>
      </p:pic>
    </p:spTree>
    <p:extLst>
      <p:ext uri="{BB962C8B-B14F-4D97-AF65-F5344CB8AC3E}">
        <p14:creationId xmlns:p14="http://schemas.microsoft.com/office/powerpoint/2010/main" val="586534536"/>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627D3E74-A881-486C-A033-9AB23378D69C}" type="slidenum">
              <a:rPr lang="fr-FR" smtClean="0"/>
              <a:pPr/>
              <a:t>5</a:t>
            </a:fld>
            <a:endParaRPr lang="fr-FR" dirty="0"/>
          </a:p>
        </p:txBody>
      </p:sp>
      <p:sp>
        <p:nvSpPr>
          <p:cNvPr id="10" name="Titre 1"/>
          <p:cNvSpPr txBox="1">
            <a:spLocks/>
          </p:cNvSpPr>
          <p:nvPr/>
        </p:nvSpPr>
        <p:spPr>
          <a:xfrm>
            <a:off x="1619672" y="188640"/>
            <a:ext cx="7149480" cy="9543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r>
              <a:rPr lang="fr-FR" sz="2800" b="1" dirty="0" smtClean="0">
                <a:solidFill>
                  <a:schemeClr val="accent1">
                    <a:lumMod val="75000"/>
                  </a:schemeClr>
                </a:solidFill>
              </a:rPr>
              <a:t>Préconisations</a:t>
            </a:r>
            <a:endParaRPr lang="fr-FR" sz="2800" b="1" dirty="0">
              <a:solidFill>
                <a:schemeClr val="accent1">
                  <a:lumMod val="75000"/>
                </a:schemeClr>
              </a:solidFill>
            </a:endParaRPr>
          </a:p>
        </p:txBody>
      </p:sp>
      <p:sp>
        <p:nvSpPr>
          <p:cNvPr id="12" name="Espace réservé du contenu 2"/>
          <p:cNvSpPr txBox="1">
            <a:spLocks/>
          </p:cNvSpPr>
          <p:nvPr/>
        </p:nvSpPr>
        <p:spPr>
          <a:xfrm>
            <a:off x="467544" y="1268760"/>
            <a:ext cx="8229600" cy="5184576"/>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pPr>
            <a:r>
              <a:rPr lang="fr-FR" sz="2000" dirty="0">
                <a:solidFill>
                  <a:schemeClr val="tx1"/>
                </a:solidFill>
              </a:rPr>
              <a:t>Enrichissement du questionnaire </a:t>
            </a:r>
            <a:r>
              <a:rPr lang="fr-FR" sz="2000" dirty="0" smtClean="0">
                <a:solidFill>
                  <a:schemeClr val="tx1"/>
                </a:solidFill>
              </a:rPr>
              <a:t>: taille et proximité géographique famille élargie et belle-famille</a:t>
            </a:r>
          </a:p>
          <a:p>
            <a:pPr marL="342900" indent="-342900" algn="just">
              <a:spcBef>
                <a:spcPts val="1800"/>
              </a:spcBef>
              <a:buFont typeface="Arial" panose="020B0604020202020204" pitchFamily="34" charset="0"/>
              <a:buChar char="•"/>
            </a:pPr>
            <a:r>
              <a:rPr lang="fr-FR" sz="2000" dirty="0" smtClean="0">
                <a:solidFill>
                  <a:schemeClr val="tx1"/>
                </a:solidFill>
              </a:rPr>
              <a:t>Sur les indicateurs « objectifs », le GT propose de :</a:t>
            </a:r>
          </a:p>
          <a:p>
            <a:pPr marL="742950" lvl="1" indent="-285750" algn="just">
              <a:spcBef>
                <a:spcPts val="600"/>
              </a:spcBef>
              <a:spcAft>
                <a:spcPts val="600"/>
              </a:spcAft>
              <a:buFontTx/>
              <a:buChar char="-"/>
            </a:pPr>
            <a:r>
              <a:rPr lang="fr-FR" sz="1700" dirty="0" smtClean="0">
                <a:solidFill>
                  <a:schemeClr val="tx1"/>
                </a:solidFill>
              </a:rPr>
              <a:t>Calculer un score d’isolement ; le comparer à l’indicateur binaire suggéré par le CREDOC</a:t>
            </a:r>
          </a:p>
          <a:p>
            <a:pPr marL="742950" lvl="1" indent="-285750" algn="just">
              <a:spcBef>
                <a:spcPts val="300"/>
              </a:spcBef>
              <a:spcAft>
                <a:spcPts val="600"/>
              </a:spcAft>
              <a:buFontTx/>
              <a:buChar char="-"/>
            </a:pPr>
            <a:r>
              <a:rPr lang="fr-FR" sz="1700" dirty="0" smtClean="0">
                <a:solidFill>
                  <a:schemeClr val="tx1"/>
                </a:solidFill>
              </a:rPr>
              <a:t>Conduire des investigations sur le rôle du voisinage afin de voir dans quelle mesure il produit des relations de qualité</a:t>
            </a:r>
          </a:p>
          <a:p>
            <a:pPr marL="742950" lvl="1" indent="-285750" algn="just">
              <a:spcBef>
                <a:spcPts val="300"/>
              </a:spcBef>
              <a:spcAft>
                <a:spcPts val="600"/>
              </a:spcAft>
              <a:buFontTx/>
              <a:buChar char="-"/>
            </a:pPr>
            <a:r>
              <a:rPr lang="fr-FR" sz="1700" dirty="0">
                <a:solidFill>
                  <a:prstClr val="black"/>
                </a:solidFill>
              </a:rPr>
              <a:t>Conduire des investigations sur le seuil de fréquence </a:t>
            </a:r>
            <a:r>
              <a:rPr lang="fr-FR" sz="1700" dirty="0" smtClean="0">
                <a:solidFill>
                  <a:prstClr val="black"/>
                </a:solidFill>
              </a:rPr>
              <a:t>si l’option « à dire d’expert » est retenue</a:t>
            </a:r>
          </a:p>
          <a:p>
            <a:pPr marL="342900" indent="-342900" algn="just">
              <a:spcBef>
                <a:spcPts val="300"/>
              </a:spcBef>
              <a:spcAft>
                <a:spcPts val="600"/>
              </a:spcAft>
              <a:buFont typeface="Arial" panose="020B0604020202020204" pitchFamily="34" charset="0"/>
              <a:buChar char="•"/>
            </a:pPr>
            <a:r>
              <a:rPr lang="fr-FR" sz="2100" dirty="0" smtClean="0">
                <a:solidFill>
                  <a:prstClr val="black"/>
                </a:solidFill>
              </a:rPr>
              <a:t>Sur les indicateurs « subjectifs » : poser questions sur la qualité des relations dans une enquête avec échantillon plus important</a:t>
            </a:r>
            <a:endParaRPr lang="fr-FR" sz="2100" dirty="0">
              <a:solidFill>
                <a:srgbClr val="FF0000"/>
              </a:solidFill>
            </a:endParaRPr>
          </a:p>
          <a:p>
            <a:pPr marL="342900" indent="-342900" algn="just">
              <a:spcBef>
                <a:spcPts val="1200"/>
              </a:spcBef>
              <a:buFont typeface="Arial" panose="020B0604020202020204" pitchFamily="34" charset="0"/>
              <a:buChar char="•"/>
            </a:pPr>
            <a:r>
              <a:rPr lang="fr-FR" sz="2000" dirty="0" smtClean="0">
                <a:solidFill>
                  <a:schemeClr val="tx1"/>
                </a:solidFill>
              </a:rPr>
              <a:t>Utiliser l’enquête SRCV 2022 dans la mesure du possible</a:t>
            </a:r>
          </a:p>
          <a:p>
            <a:pPr marL="800100" lvl="1" indent="-342900" algn="just">
              <a:spcBef>
                <a:spcPts val="600"/>
              </a:spcBef>
              <a:spcAft>
                <a:spcPts val="600"/>
              </a:spcAft>
              <a:buFontTx/>
              <a:buChar char="-"/>
            </a:pPr>
            <a:r>
              <a:rPr lang="fr-FR" sz="1700" dirty="0" smtClean="0">
                <a:solidFill>
                  <a:schemeClr val="tx1"/>
                </a:solidFill>
              </a:rPr>
              <a:t>Insérer des questions en fonction des investigations qui auront été conduites</a:t>
            </a:r>
          </a:p>
          <a:p>
            <a:pPr marL="800100" lvl="1" indent="-342900" algn="just">
              <a:spcBef>
                <a:spcPts val="600"/>
              </a:spcBef>
              <a:spcAft>
                <a:spcPts val="600"/>
              </a:spcAft>
              <a:buFontTx/>
              <a:buChar char="-"/>
            </a:pPr>
            <a:r>
              <a:rPr lang="fr-FR" sz="1700" dirty="0" smtClean="0">
                <a:solidFill>
                  <a:schemeClr val="tx1"/>
                </a:solidFill>
              </a:rPr>
              <a:t>Si ce n’est pas possible, produire un indicateur « objectif » à partir des questions validées par Eurostat et produire, </a:t>
            </a:r>
            <a:r>
              <a:rPr lang="fr-FR" sz="1700" i="1" dirty="0" smtClean="0">
                <a:solidFill>
                  <a:schemeClr val="tx1"/>
                </a:solidFill>
              </a:rPr>
              <a:t>via</a:t>
            </a:r>
            <a:r>
              <a:rPr lang="fr-FR" sz="1700" dirty="0" smtClean="0">
                <a:solidFill>
                  <a:schemeClr val="tx1"/>
                </a:solidFill>
              </a:rPr>
              <a:t> une autre enquête, le ou les indicateurs qualitatifs pressentis (Baromètre d’opinion de la </a:t>
            </a:r>
            <a:r>
              <a:rPr lang="fr-FR" sz="1700" dirty="0">
                <a:solidFill>
                  <a:schemeClr val="tx1"/>
                </a:solidFill>
              </a:rPr>
              <a:t>DREES, </a:t>
            </a:r>
            <a:r>
              <a:rPr lang="fr-FR" sz="1700" dirty="0" smtClean="0">
                <a:solidFill>
                  <a:schemeClr val="tx1"/>
                </a:solidFill>
              </a:rPr>
              <a:t>CREDOC)</a:t>
            </a:r>
            <a:endParaRPr lang="fr-FR" sz="1700" i="1" dirty="0" smtClean="0">
              <a:solidFill>
                <a:schemeClr val="tx1"/>
              </a:solidFill>
            </a:endParaRPr>
          </a:p>
        </p:txBody>
      </p:sp>
      <p:pic>
        <p:nvPicPr>
          <p:cNvPr id="14" name="Image 13"/>
          <p:cNvPicPr preferRelativeResize="0"/>
          <p:nvPr/>
        </p:nvPicPr>
        <p:blipFill>
          <a:blip r:embed="rId3">
            <a:extLst>
              <a:ext uri="{28A0092B-C50C-407E-A947-70E740481C1C}">
                <a14:useLocalDpi xmlns:a14="http://schemas.microsoft.com/office/drawing/2010/main" val="0"/>
              </a:ext>
            </a:extLst>
          </a:blip>
          <a:srcRect/>
          <a:stretch>
            <a:fillRect/>
          </a:stretch>
        </p:blipFill>
        <p:spPr bwMode="auto">
          <a:xfrm>
            <a:off x="-108520" y="124200"/>
            <a:ext cx="2048400" cy="1018800"/>
          </a:xfrm>
          <a:prstGeom prst="rect">
            <a:avLst/>
          </a:prstGeom>
          <a:noFill/>
          <a:ln>
            <a:noFill/>
          </a:ln>
        </p:spPr>
      </p:pic>
    </p:spTree>
    <p:extLst>
      <p:ext uri="{BB962C8B-B14F-4D97-AF65-F5344CB8AC3E}">
        <p14:creationId xmlns:p14="http://schemas.microsoft.com/office/powerpoint/2010/main" val="3180944984"/>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627D3E74-A881-486C-A033-9AB23378D69C}" type="slidenum">
              <a:rPr lang="fr-FR" smtClean="0"/>
              <a:pPr/>
              <a:t>6</a:t>
            </a:fld>
            <a:endParaRPr lang="fr-FR" dirty="0"/>
          </a:p>
        </p:txBody>
      </p:sp>
      <p:pic>
        <p:nvPicPr>
          <p:cNvPr id="14" name="Image 13"/>
          <p:cNvPicPr preferRelativeResize="0"/>
          <p:nvPr/>
        </p:nvPicPr>
        <p:blipFill>
          <a:blip r:embed="rId3">
            <a:extLst>
              <a:ext uri="{28A0092B-C50C-407E-A947-70E740481C1C}">
                <a14:useLocalDpi xmlns:a14="http://schemas.microsoft.com/office/drawing/2010/main" val="0"/>
              </a:ext>
            </a:extLst>
          </a:blip>
          <a:srcRect/>
          <a:stretch>
            <a:fillRect/>
          </a:stretch>
        </p:blipFill>
        <p:spPr bwMode="auto">
          <a:xfrm>
            <a:off x="-108520" y="124200"/>
            <a:ext cx="2048400" cy="1018800"/>
          </a:xfrm>
          <a:prstGeom prst="rect">
            <a:avLst/>
          </a:prstGeom>
          <a:noFill/>
          <a:ln>
            <a:noFill/>
          </a:ln>
        </p:spPr>
      </p:pic>
      <p:sp>
        <p:nvSpPr>
          <p:cNvPr id="6" name="Titre 1"/>
          <p:cNvSpPr>
            <a:spLocks noGrp="1"/>
          </p:cNvSpPr>
          <p:nvPr>
            <p:ph type="ctrTitle"/>
          </p:nvPr>
        </p:nvSpPr>
        <p:spPr>
          <a:xfrm>
            <a:off x="323528" y="1916832"/>
            <a:ext cx="8496944" cy="2286016"/>
          </a:xfrm>
        </p:spPr>
        <p:txBody>
          <a:bodyPr>
            <a:normAutofit/>
          </a:bodyPr>
          <a:lstStyle/>
          <a:p>
            <a:r>
              <a:rPr lang="fr-CH" sz="3600" b="1" dirty="0" smtClean="0">
                <a:solidFill>
                  <a:schemeClr val="accent1">
                    <a:lumMod val="75000"/>
                  </a:schemeClr>
                </a:solidFill>
              </a:rPr>
              <a:t>Fracture numérique</a:t>
            </a:r>
            <a:endParaRPr lang="fr-FR" sz="3600" b="1" dirty="0">
              <a:solidFill>
                <a:schemeClr val="accent1">
                  <a:lumMod val="75000"/>
                </a:schemeClr>
              </a:solidFill>
            </a:endParaRPr>
          </a:p>
        </p:txBody>
      </p:sp>
    </p:spTree>
    <p:extLst>
      <p:ext uri="{BB962C8B-B14F-4D97-AF65-F5344CB8AC3E}">
        <p14:creationId xmlns:p14="http://schemas.microsoft.com/office/powerpoint/2010/main" val="190875535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627D3E74-A881-486C-A033-9AB23378D69C}" type="slidenum">
              <a:rPr lang="fr-FR" smtClean="0"/>
              <a:pPr/>
              <a:t>7</a:t>
            </a:fld>
            <a:endParaRPr lang="fr-FR" dirty="0"/>
          </a:p>
        </p:txBody>
      </p:sp>
      <p:sp>
        <p:nvSpPr>
          <p:cNvPr id="10" name="Titre 1"/>
          <p:cNvSpPr txBox="1">
            <a:spLocks/>
          </p:cNvSpPr>
          <p:nvPr/>
        </p:nvSpPr>
        <p:spPr>
          <a:xfrm>
            <a:off x="1619672" y="188640"/>
            <a:ext cx="7149480" cy="9543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r>
              <a:rPr lang="fr-FR" sz="2800" b="1" dirty="0" smtClean="0">
                <a:solidFill>
                  <a:schemeClr val="accent1">
                    <a:lumMod val="75000"/>
                  </a:schemeClr>
                </a:solidFill>
              </a:rPr>
              <a:t>Délibérations (1/2)</a:t>
            </a:r>
            <a:endParaRPr lang="fr-FR" sz="2800" b="1" dirty="0">
              <a:solidFill>
                <a:schemeClr val="accent1">
                  <a:lumMod val="75000"/>
                </a:schemeClr>
              </a:solidFill>
            </a:endParaRPr>
          </a:p>
        </p:txBody>
      </p:sp>
      <p:sp>
        <p:nvSpPr>
          <p:cNvPr id="12" name="Espace réservé du contenu 2"/>
          <p:cNvSpPr txBox="1">
            <a:spLocks/>
          </p:cNvSpPr>
          <p:nvPr/>
        </p:nvSpPr>
        <p:spPr>
          <a:xfrm>
            <a:off x="467544" y="1268760"/>
            <a:ext cx="8229600" cy="5184576"/>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buFont typeface="Arial" panose="020B0604020202020204" pitchFamily="34" charset="0"/>
              <a:buChar char="•"/>
            </a:pPr>
            <a:r>
              <a:rPr lang="fr-FR" sz="2100" dirty="0">
                <a:solidFill>
                  <a:schemeClr val="tx1"/>
                </a:solidFill>
              </a:rPr>
              <a:t>Le GT valide le principe </a:t>
            </a:r>
            <a:r>
              <a:rPr lang="fr-FR" sz="2100" dirty="0" smtClean="0">
                <a:solidFill>
                  <a:schemeClr val="tx1"/>
                </a:solidFill>
              </a:rPr>
              <a:t>de se doter d’un </a:t>
            </a:r>
            <a:r>
              <a:rPr lang="fr-FR" sz="2100" b="1" dirty="0">
                <a:solidFill>
                  <a:schemeClr val="tx1"/>
                </a:solidFill>
              </a:rPr>
              <a:t>i</a:t>
            </a:r>
            <a:r>
              <a:rPr lang="fr-FR" sz="2100" b="1" dirty="0" smtClean="0">
                <a:solidFill>
                  <a:schemeClr val="tx1"/>
                </a:solidFill>
              </a:rPr>
              <a:t>ndicateur principal </a:t>
            </a:r>
            <a:r>
              <a:rPr lang="fr-FR" sz="2100" dirty="0" smtClean="0">
                <a:solidFill>
                  <a:schemeClr val="tx1"/>
                </a:solidFill>
              </a:rPr>
              <a:t>et </a:t>
            </a:r>
            <a:r>
              <a:rPr lang="fr-FR" sz="2100" b="1" dirty="0" smtClean="0">
                <a:solidFill>
                  <a:schemeClr val="tx1"/>
                </a:solidFill>
              </a:rPr>
              <a:t>d’indicateurs de contexte </a:t>
            </a:r>
          </a:p>
          <a:p>
            <a:pPr marL="285750" indent="-285750" algn="just">
              <a:spcBef>
                <a:spcPts val="2000"/>
              </a:spcBef>
              <a:buFont typeface="Arial" panose="020B0604020202020204" pitchFamily="34" charset="0"/>
              <a:buChar char="•"/>
            </a:pPr>
            <a:r>
              <a:rPr lang="fr-FR" sz="2100" dirty="0" smtClean="0">
                <a:solidFill>
                  <a:schemeClr val="tx1"/>
                </a:solidFill>
              </a:rPr>
              <a:t>Le GT propose comme </a:t>
            </a:r>
            <a:r>
              <a:rPr lang="fr-FR" sz="2100" b="1" dirty="0" smtClean="0">
                <a:solidFill>
                  <a:schemeClr val="tx1"/>
                </a:solidFill>
              </a:rPr>
              <a:t>indicateur principal </a:t>
            </a:r>
            <a:r>
              <a:rPr lang="fr-FR" sz="2100" dirty="0" smtClean="0">
                <a:solidFill>
                  <a:schemeClr val="tx1"/>
                </a:solidFill>
              </a:rPr>
              <a:t>un indicateur rendant compte des difficultés d’usage et notamment des difficultés à réaliser des démarches administrative en ligne</a:t>
            </a:r>
          </a:p>
          <a:p>
            <a:pPr marL="285750" indent="-285750" algn="just">
              <a:buFont typeface="Arial" panose="020B0604020202020204" pitchFamily="34" charset="0"/>
              <a:buChar char="•"/>
            </a:pPr>
            <a:endParaRPr lang="fr-FR" sz="1600" dirty="0">
              <a:solidFill>
                <a:schemeClr val="tx1"/>
              </a:solidFill>
            </a:endParaRPr>
          </a:p>
          <a:p>
            <a:pPr marL="285750" indent="-285750" algn="just">
              <a:buFont typeface="Arial" panose="020B0604020202020204" pitchFamily="34" charset="0"/>
              <a:buChar char="•"/>
            </a:pPr>
            <a:r>
              <a:rPr lang="fr-FR" sz="2100" dirty="0" smtClean="0">
                <a:solidFill>
                  <a:schemeClr val="tx1"/>
                </a:solidFill>
              </a:rPr>
              <a:t>Il a validé les suggestions d’indicateur suivantes :</a:t>
            </a:r>
          </a:p>
          <a:p>
            <a:pPr marL="800100" lvl="1" indent="-342900" algn="just">
              <a:spcBef>
                <a:spcPts val="1200"/>
              </a:spcBef>
              <a:buFontTx/>
              <a:buChar char="-"/>
            </a:pPr>
            <a:r>
              <a:rPr lang="fr-FR" sz="2000" dirty="0" smtClean="0">
                <a:solidFill>
                  <a:schemeClr val="tx1"/>
                </a:solidFill>
              </a:rPr>
              <a:t>Renoncement </a:t>
            </a:r>
            <a:r>
              <a:rPr lang="fr-FR" sz="2000" dirty="0">
                <a:solidFill>
                  <a:schemeClr val="tx1"/>
                </a:solidFill>
              </a:rPr>
              <a:t>à </a:t>
            </a:r>
            <a:r>
              <a:rPr lang="fr-FR" sz="2000" dirty="0" smtClean="0">
                <a:solidFill>
                  <a:schemeClr val="tx1"/>
                </a:solidFill>
              </a:rPr>
              <a:t>réaliser des </a:t>
            </a:r>
            <a:r>
              <a:rPr lang="fr-FR" sz="2000" dirty="0">
                <a:solidFill>
                  <a:schemeClr val="tx1"/>
                </a:solidFill>
              </a:rPr>
              <a:t>démarches administratives en ligne </a:t>
            </a:r>
            <a:r>
              <a:rPr lang="fr-FR" sz="1600" dirty="0" smtClean="0">
                <a:solidFill>
                  <a:schemeClr val="bg1">
                    <a:lumMod val="50000"/>
                  </a:schemeClr>
                </a:solidFill>
              </a:rPr>
              <a:t>(part des </a:t>
            </a:r>
            <a:r>
              <a:rPr lang="fr-FR" sz="1600" dirty="0">
                <a:solidFill>
                  <a:schemeClr val="bg1">
                    <a:lumMod val="50000"/>
                  </a:schemeClr>
                </a:solidFill>
              </a:rPr>
              <a:t>personnes qui </a:t>
            </a:r>
            <a:r>
              <a:rPr lang="fr-FR" sz="1600" dirty="0" smtClean="0">
                <a:solidFill>
                  <a:schemeClr val="bg1">
                    <a:lumMod val="50000"/>
                  </a:schemeClr>
                </a:solidFill>
              </a:rPr>
              <a:t>ont essuyé au moins un échec total ou un échec en ligne avec une autre solution parmi celles qui déclarent avoir réalisé au moins </a:t>
            </a:r>
            <a:r>
              <a:rPr lang="fr-FR" sz="1600" dirty="0">
                <a:solidFill>
                  <a:schemeClr val="bg1">
                    <a:lumMod val="50000"/>
                  </a:schemeClr>
                </a:solidFill>
              </a:rPr>
              <a:t>une démarche administrative en ligne au cours des 12 derniers </a:t>
            </a:r>
            <a:r>
              <a:rPr lang="fr-FR" sz="1600" dirty="0" smtClean="0">
                <a:solidFill>
                  <a:schemeClr val="bg1">
                    <a:lumMod val="50000"/>
                  </a:schemeClr>
                </a:solidFill>
              </a:rPr>
              <a:t>mois)</a:t>
            </a:r>
          </a:p>
          <a:p>
            <a:pPr marL="800100" lvl="1" indent="-342900" algn="just">
              <a:spcBef>
                <a:spcPts val="1200"/>
              </a:spcBef>
              <a:buFontTx/>
              <a:buChar char="-"/>
            </a:pPr>
            <a:r>
              <a:rPr lang="fr-FR" sz="2000" dirty="0">
                <a:solidFill>
                  <a:schemeClr val="tx1"/>
                </a:solidFill>
              </a:rPr>
              <a:t>D</a:t>
            </a:r>
            <a:r>
              <a:rPr lang="fr-FR" sz="2000" dirty="0" smtClean="0">
                <a:solidFill>
                  <a:schemeClr val="tx1"/>
                </a:solidFill>
              </a:rPr>
              <a:t>ifficultés à réaliser des démarches administratives en ligne </a:t>
            </a:r>
            <a:r>
              <a:rPr lang="fr-FR" sz="1600" dirty="0">
                <a:solidFill>
                  <a:schemeClr val="bg1">
                    <a:lumMod val="50000"/>
                  </a:schemeClr>
                </a:solidFill>
              </a:rPr>
              <a:t>(part des personnes qui ont essuyé au moins </a:t>
            </a:r>
            <a:r>
              <a:rPr lang="fr-FR" sz="1600" dirty="0" smtClean="0">
                <a:solidFill>
                  <a:schemeClr val="bg1">
                    <a:lumMod val="50000"/>
                  </a:schemeClr>
                </a:solidFill>
              </a:rPr>
              <a:t>un échec ou qui ont réalisé leur démarche grâce à l’aide de quelqu’un parmi </a:t>
            </a:r>
            <a:r>
              <a:rPr lang="fr-FR" sz="1600" dirty="0">
                <a:solidFill>
                  <a:schemeClr val="bg1">
                    <a:lumMod val="50000"/>
                  </a:schemeClr>
                </a:solidFill>
              </a:rPr>
              <a:t>celles qui déclarent avoir réalisé au moins une démarche administrative en ligne au cours des 12 derniers mois)</a:t>
            </a:r>
          </a:p>
          <a:p>
            <a:pPr algn="just"/>
            <a:endParaRPr lang="fr-FR" sz="1600" dirty="0" smtClean="0">
              <a:solidFill>
                <a:schemeClr val="tx1"/>
              </a:solidFill>
            </a:endParaRPr>
          </a:p>
          <a:p>
            <a:pPr marL="285750" indent="-285750" algn="just">
              <a:buFont typeface="Arial" panose="020B0604020202020204" pitchFamily="34" charset="0"/>
              <a:buChar char="•"/>
            </a:pPr>
            <a:r>
              <a:rPr lang="fr-FR" sz="2100" dirty="0" smtClean="0">
                <a:solidFill>
                  <a:schemeClr val="tx1"/>
                </a:solidFill>
              </a:rPr>
              <a:t>Il manifeste son intérêt pour l’indicateur portant sur les difficultés d’usage des outils informatiques et numériques mais suggère d’inclure les personnes qui répondent n’en avoir ni l’utilité, ni le besoin</a:t>
            </a:r>
            <a:endParaRPr lang="fr-FR" sz="1800" dirty="0" smtClean="0">
              <a:solidFill>
                <a:schemeClr val="tx1"/>
              </a:solidFill>
            </a:endParaRPr>
          </a:p>
          <a:p>
            <a:pPr>
              <a:buFont typeface="Wingdings" pitchFamily="2" charset="2"/>
              <a:buChar char="Ø"/>
            </a:pPr>
            <a:endParaRPr lang="fr-FR" sz="1800" dirty="0" smtClean="0"/>
          </a:p>
          <a:p>
            <a:pPr algn="just"/>
            <a:endParaRPr lang="fr-FR" sz="1800" dirty="0" smtClean="0"/>
          </a:p>
          <a:p>
            <a:endParaRPr lang="fr-FR" sz="1900" dirty="0"/>
          </a:p>
        </p:txBody>
      </p:sp>
      <p:pic>
        <p:nvPicPr>
          <p:cNvPr id="14" name="Image 13"/>
          <p:cNvPicPr preferRelativeResize="0"/>
          <p:nvPr/>
        </p:nvPicPr>
        <p:blipFill>
          <a:blip r:embed="rId3">
            <a:extLst>
              <a:ext uri="{28A0092B-C50C-407E-A947-70E740481C1C}">
                <a14:useLocalDpi xmlns:a14="http://schemas.microsoft.com/office/drawing/2010/main" val="0"/>
              </a:ext>
            </a:extLst>
          </a:blip>
          <a:srcRect/>
          <a:stretch>
            <a:fillRect/>
          </a:stretch>
        </p:blipFill>
        <p:spPr bwMode="auto">
          <a:xfrm>
            <a:off x="-108520" y="124200"/>
            <a:ext cx="2048400" cy="1018800"/>
          </a:xfrm>
          <a:prstGeom prst="rect">
            <a:avLst/>
          </a:prstGeom>
          <a:noFill/>
          <a:ln>
            <a:noFill/>
          </a:ln>
        </p:spPr>
      </p:pic>
    </p:spTree>
    <p:extLst>
      <p:ext uri="{BB962C8B-B14F-4D97-AF65-F5344CB8AC3E}">
        <p14:creationId xmlns:p14="http://schemas.microsoft.com/office/powerpoint/2010/main" val="196385021"/>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627D3E74-A881-486C-A033-9AB23378D69C}" type="slidenum">
              <a:rPr lang="fr-FR" smtClean="0"/>
              <a:pPr/>
              <a:t>8</a:t>
            </a:fld>
            <a:endParaRPr lang="fr-FR" dirty="0"/>
          </a:p>
        </p:txBody>
      </p:sp>
      <p:sp>
        <p:nvSpPr>
          <p:cNvPr id="10" name="Titre 1"/>
          <p:cNvSpPr txBox="1">
            <a:spLocks/>
          </p:cNvSpPr>
          <p:nvPr/>
        </p:nvSpPr>
        <p:spPr>
          <a:xfrm>
            <a:off x="1619672" y="188640"/>
            <a:ext cx="7149480" cy="9543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r>
              <a:rPr lang="fr-FR" sz="2800" b="1" dirty="0" smtClean="0">
                <a:solidFill>
                  <a:schemeClr val="accent1">
                    <a:lumMod val="75000"/>
                  </a:schemeClr>
                </a:solidFill>
              </a:rPr>
              <a:t>Délibérations (2/2)</a:t>
            </a:r>
            <a:endParaRPr lang="fr-FR" sz="2800" b="1" dirty="0">
              <a:solidFill>
                <a:schemeClr val="accent1">
                  <a:lumMod val="75000"/>
                </a:schemeClr>
              </a:solidFill>
            </a:endParaRPr>
          </a:p>
        </p:txBody>
      </p:sp>
      <p:sp>
        <p:nvSpPr>
          <p:cNvPr id="12" name="Espace réservé du contenu 2"/>
          <p:cNvSpPr txBox="1">
            <a:spLocks/>
          </p:cNvSpPr>
          <p:nvPr/>
        </p:nvSpPr>
        <p:spPr>
          <a:xfrm>
            <a:off x="467544" y="1268760"/>
            <a:ext cx="8229600" cy="5184576"/>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buFont typeface="Arial" panose="020B0604020202020204" pitchFamily="34" charset="0"/>
              <a:buChar char="•"/>
            </a:pPr>
            <a:r>
              <a:rPr lang="fr-FR" sz="2100" dirty="0" smtClean="0">
                <a:solidFill>
                  <a:schemeClr val="tx1"/>
                </a:solidFill>
              </a:rPr>
              <a:t>Le GT propose comme </a:t>
            </a:r>
            <a:r>
              <a:rPr lang="fr-FR" sz="2100" b="1" dirty="0" smtClean="0">
                <a:solidFill>
                  <a:schemeClr val="tx1"/>
                </a:solidFill>
              </a:rPr>
              <a:t>indicateurs de contexte </a:t>
            </a:r>
            <a:r>
              <a:rPr lang="fr-FR" sz="2100" dirty="0" smtClean="0">
                <a:solidFill>
                  <a:schemeClr val="tx1"/>
                </a:solidFill>
              </a:rPr>
              <a:t>des indicateurs sur l’accès mesurant l’accès à Internet et l’équipement informatique et numérique</a:t>
            </a:r>
          </a:p>
          <a:p>
            <a:pPr marL="285750" indent="-285750" algn="just">
              <a:buFont typeface="Arial" panose="020B0604020202020204" pitchFamily="34" charset="0"/>
              <a:buChar char="•"/>
            </a:pPr>
            <a:endParaRPr lang="fr-FR" sz="1600" dirty="0">
              <a:solidFill>
                <a:schemeClr val="tx1"/>
              </a:solidFill>
            </a:endParaRPr>
          </a:p>
          <a:p>
            <a:pPr marL="285750" indent="-285750" algn="just">
              <a:buFont typeface="Arial" panose="020B0604020202020204" pitchFamily="34" charset="0"/>
              <a:buChar char="•"/>
            </a:pPr>
            <a:r>
              <a:rPr lang="fr-FR" sz="2100" dirty="0" smtClean="0">
                <a:solidFill>
                  <a:schemeClr val="tx1"/>
                </a:solidFill>
              </a:rPr>
              <a:t>Il a validé et privilégié le 2</a:t>
            </a:r>
            <a:r>
              <a:rPr lang="fr-FR" sz="2100" baseline="30000" dirty="0" smtClean="0">
                <a:solidFill>
                  <a:schemeClr val="tx1"/>
                </a:solidFill>
              </a:rPr>
              <a:t>nd</a:t>
            </a:r>
            <a:r>
              <a:rPr lang="fr-FR" sz="2100" dirty="0" smtClean="0">
                <a:solidFill>
                  <a:schemeClr val="tx1"/>
                </a:solidFill>
              </a:rPr>
              <a:t> indicateur d’</a:t>
            </a:r>
            <a:r>
              <a:rPr lang="fr-FR" sz="2000" dirty="0">
                <a:solidFill>
                  <a:schemeClr val="tx1"/>
                </a:solidFill>
              </a:rPr>
              <a:t>a</a:t>
            </a:r>
            <a:r>
              <a:rPr lang="fr-FR" sz="2000" dirty="0" smtClean="0">
                <a:solidFill>
                  <a:schemeClr val="tx1"/>
                </a:solidFill>
              </a:rPr>
              <a:t>ccès à Internet empêché suggéré par le CREDOC </a:t>
            </a:r>
            <a:r>
              <a:rPr lang="fr-FR" sz="1600" dirty="0">
                <a:solidFill>
                  <a:schemeClr val="bg1">
                    <a:lumMod val="50000"/>
                  </a:schemeClr>
                </a:solidFill>
              </a:rPr>
              <a:t>(part de la population qui déclare ne pas avoir de connexion Internet fixe à domicile en raison de contraintes (coût a</a:t>
            </a:r>
            <a:r>
              <a:rPr lang="fr-FR" sz="1600" dirty="0" smtClean="0">
                <a:solidFill>
                  <a:schemeClr val="bg1">
                    <a:lumMod val="50000"/>
                  </a:schemeClr>
                </a:solidFill>
              </a:rPr>
              <a:t>bonnement et équipement</a:t>
            </a:r>
            <a:r>
              <a:rPr lang="fr-FR" sz="1600" dirty="0">
                <a:solidFill>
                  <a:schemeClr val="bg1">
                    <a:lumMod val="50000"/>
                  </a:schemeClr>
                </a:solidFill>
              </a:rPr>
              <a:t>, difficultés d’installation et d’usage, </a:t>
            </a:r>
            <a:r>
              <a:rPr lang="fr-FR" sz="1600" dirty="0" smtClean="0">
                <a:solidFill>
                  <a:schemeClr val="bg1">
                    <a:lumMod val="50000"/>
                  </a:schemeClr>
                </a:solidFill>
              </a:rPr>
              <a:t>haut débit </a:t>
            </a:r>
            <a:r>
              <a:rPr lang="fr-FR" sz="1600" dirty="0">
                <a:solidFill>
                  <a:schemeClr val="bg1">
                    <a:lumMod val="50000"/>
                  </a:schemeClr>
                </a:solidFill>
              </a:rPr>
              <a:t>non disponible) et ne pas avoir accès à Internet </a:t>
            </a:r>
            <a:r>
              <a:rPr lang="fr-FR" sz="1600" i="1" dirty="0">
                <a:solidFill>
                  <a:schemeClr val="bg1">
                    <a:lumMod val="50000"/>
                  </a:schemeClr>
                </a:solidFill>
              </a:rPr>
              <a:t>via</a:t>
            </a:r>
            <a:r>
              <a:rPr lang="fr-FR" sz="1600" dirty="0">
                <a:solidFill>
                  <a:schemeClr val="bg1">
                    <a:lumMod val="50000"/>
                  </a:schemeClr>
                </a:solidFill>
              </a:rPr>
              <a:t> le réseau mobile ou dans d’autres endroits</a:t>
            </a:r>
            <a:r>
              <a:rPr lang="fr-FR" sz="1600" dirty="0" smtClean="0">
                <a:solidFill>
                  <a:schemeClr val="bg1">
                    <a:lumMod val="50000"/>
                  </a:schemeClr>
                </a:solidFill>
              </a:rPr>
              <a:t>)</a:t>
            </a:r>
          </a:p>
          <a:p>
            <a:pPr marL="285750" indent="-285750" algn="just">
              <a:buFont typeface="Arial" panose="020B0604020202020204" pitchFamily="34" charset="0"/>
              <a:buChar char="•"/>
            </a:pPr>
            <a:endParaRPr lang="fr-FR" sz="1600" dirty="0">
              <a:solidFill>
                <a:schemeClr val="bg1">
                  <a:lumMod val="50000"/>
                </a:schemeClr>
              </a:solidFill>
            </a:endParaRPr>
          </a:p>
          <a:p>
            <a:pPr marL="285750" indent="-285750" algn="just">
              <a:buFont typeface="Arial" panose="020B0604020202020204" pitchFamily="34" charset="0"/>
              <a:buChar char="•"/>
            </a:pPr>
            <a:r>
              <a:rPr lang="fr-FR" sz="2100" dirty="0" smtClean="0">
                <a:solidFill>
                  <a:schemeClr val="tx1"/>
                </a:solidFill>
              </a:rPr>
              <a:t>Même s’il n’a pas été suggéré comme indicateur, le GT manifeste son intérêt pour le résultat présenté par le CREDOC concernant la part de la population ne disposant ni d’ordinateur, ni de tablette, ni de smartphone</a:t>
            </a:r>
          </a:p>
          <a:p>
            <a:pPr algn="just"/>
            <a:endParaRPr lang="fr-FR" sz="1800" dirty="0" smtClean="0">
              <a:solidFill>
                <a:schemeClr val="tx1"/>
              </a:solidFill>
            </a:endParaRPr>
          </a:p>
          <a:p>
            <a:pPr>
              <a:buFont typeface="Wingdings" pitchFamily="2" charset="2"/>
              <a:buChar char="Ø"/>
            </a:pPr>
            <a:endParaRPr lang="fr-FR" sz="1800" dirty="0" smtClean="0"/>
          </a:p>
          <a:p>
            <a:pPr algn="just"/>
            <a:endParaRPr lang="fr-FR" sz="1800" dirty="0" smtClean="0"/>
          </a:p>
          <a:p>
            <a:endParaRPr lang="fr-FR" sz="1900" dirty="0"/>
          </a:p>
        </p:txBody>
      </p:sp>
      <p:pic>
        <p:nvPicPr>
          <p:cNvPr id="14" name="Image 13"/>
          <p:cNvPicPr preferRelativeResize="0"/>
          <p:nvPr/>
        </p:nvPicPr>
        <p:blipFill>
          <a:blip r:embed="rId3">
            <a:extLst>
              <a:ext uri="{28A0092B-C50C-407E-A947-70E740481C1C}">
                <a14:useLocalDpi xmlns:a14="http://schemas.microsoft.com/office/drawing/2010/main" val="0"/>
              </a:ext>
            </a:extLst>
          </a:blip>
          <a:srcRect/>
          <a:stretch>
            <a:fillRect/>
          </a:stretch>
        </p:blipFill>
        <p:spPr bwMode="auto">
          <a:xfrm>
            <a:off x="-108520" y="124200"/>
            <a:ext cx="2048400" cy="1018800"/>
          </a:xfrm>
          <a:prstGeom prst="rect">
            <a:avLst/>
          </a:prstGeom>
          <a:noFill/>
          <a:ln>
            <a:noFill/>
          </a:ln>
        </p:spPr>
      </p:pic>
    </p:spTree>
    <p:extLst>
      <p:ext uri="{BB962C8B-B14F-4D97-AF65-F5344CB8AC3E}">
        <p14:creationId xmlns:p14="http://schemas.microsoft.com/office/powerpoint/2010/main" val="264083629"/>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4"/>
          <p:cNvSpPr>
            <a:spLocks noGrp="1"/>
          </p:cNvSpPr>
          <p:nvPr>
            <p:ph type="sldNum" sz="quarter" idx="12"/>
          </p:nvPr>
        </p:nvSpPr>
        <p:spPr/>
        <p:txBody>
          <a:bodyPr/>
          <a:lstStyle/>
          <a:p>
            <a:fld id="{627D3E74-A881-486C-A033-9AB23378D69C}" type="slidenum">
              <a:rPr lang="fr-FR" smtClean="0"/>
              <a:pPr/>
              <a:t>9</a:t>
            </a:fld>
            <a:endParaRPr lang="fr-FR" dirty="0"/>
          </a:p>
        </p:txBody>
      </p:sp>
      <p:sp>
        <p:nvSpPr>
          <p:cNvPr id="10" name="Titre 1"/>
          <p:cNvSpPr txBox="1">
            <a:spLocks/>
          </p:cNvSpPr>
          <p:nvPr/>
        </p:nvSpPr>
        <p:spPr>
          <a:xfrm>
            <a:off x="1619672" y="188640"/>
            <a:ext cx="7149480" cy="9543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514350" indent="-514350"/>
            <a:r>
              <a:rPr lang="fr-FR" sz="2800" b="1" dirty="0" smtClean="0">
                <a:solidFill>
                  <a:schemeClr val="accent1">
                    <a:lumMod val="75000"/>
                  </a:schemeClr>
                </a:solidFill>
              </a:rPr>
              <a:t>Préconisations</a:t>
            </a:r>
            <a:endParaRPr lang="fr-FR" sz="2800" b="1" dirty="0">
              <a:solidFill>
                <a:schemeClr val="accent1">
                  <a:lumMod val="75000"/>
                </a:schemeClr>
              </a:solidFill>
            </a:endParaRPr>
          </a:p>
        </p:txBody>
      </p:sp>
      <p:sp>
        <p:nvSpPr>
          <p:cNvPr id="12" name="Espace réservé du contenu 2"/>
          <p:cNvSpPr txBox="1">
            <a:spLocks/>
          </p:cNvSpPr>
          <p:nvPr/>
        </p:nvSpPr>
        <p:spPr>
          <a:xfrm>
            <a:off x="467544" y="1143000"/>
            <a:ext cx="8229600" cy="5454352"/>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buFont typeface="Arial" panose="020B0604020202020204" pitchFamily="34" charset="0"/>
              <a:buChar char="•"/>
            </a:pPr>
            <a:r>
              <a:rPr lang="fr-FR" sz="2100" dirty="0" smtClean="0">
                <a:solidFill>
                  <a:schemeClr val="tx1"/>
                </a:solidFill>
              </a:rPr>
              <a:t>Enrichissement du questionnaire :</a:t>
            </a:r>
          </a:p>
          <a:p>
            <a:pPr marL="742950" lvl="1" indent="-285750" algn="just">
              <a:spcBef>
                <a:spcPts val="600"/>
              </a:spcBef>
              <a:spcAft>
                <a:spcPts val="600"/>
              </a:spcAft>
              <a:buFontTx/>
              <a:buChar char="-"/>
            </a:pPr>
            <a:r>
              <a:rPr lang="fr-FR" sz="1800" dirty="0" smtClean="0">
                <a:solidFill>
                  <a:schemeClr val="tx1"/>
                </a:solidFill>
              </a:rPr>
              <a:t>mesurer l’aide apportée par les enfants </a:t>
            </a:r>
          </a:p>
          <a:p>
            <a:pPr marL="742950" lvl="1" indent="-285750" algn="just">
              <a:spcBef>
                <a:spcPts val="300"/>
              </a:spcBef>
              <a:spcAft>
                <a:spcPts val="300"/>
              </a:spcAft>
              <a:buFontTx/>
              <a:buChar char="-"/>
            </a:pPr>
            <a:r>
              <a:rPr lang="fr-FR" sz="1800" dirty="0" smtClean="0">
                <a:solidFill>
                  <a:schemeClr val="tx1"/>
                </a:solidFill>
              </a:rPr>
              <a:t>question ouverte sur les « autres raisons » expliquant le non-accès à Internet à domicile </a:t>
            </a:r>
          </a:p>
          <a:p>
            <a:pPr marL="742950" lvl="1" indent="-285750" algn="just">
              <a:spcBef>
                <a:spcPts val="600"/>
              </a:spcBef>
              <a:spcAft>
                <a:spcPts val="600"/>
              </a:spcAft>
              <a:buFontTx/>
              <a:buChar char="-"/>
            </a:pPr>
            <a:r>
              <a:rPr lang="fr-FR" sz="1800" dirty="0" smtClean="0">
                <a:solidFill>
                  <a:schemeClr val="tx1"/>
                </a:solidFill>
              </a:rPr>
              <a:t>vérifier le </a:t>
            </a:r>
            <a:r>
              <a:rPr lang="fr-FR" sz="1800" dirty="0">
                <a:solidFill>
                  <a:schemeClr val="tx1"/>
                </a:solidFill>
              </a:rPr>
              <a:t>niveau de langue des personnes </a:t>
            </a:r>
            <a:r>
              <a:rPr lang="fr-FR" sz="1800" dirty="0" smtClean="0">
                <a:solidFill>
                  <a:schemeClr val="tx1"/>
                </a:solidFill>
              </a:rPr>
              <a:t>qui n’ont pas réalisé de démarches pour voir si obstacle</a:t>
            </a:r>
          </a:p>
          <a:p>
            <a:pPr marL="342900" indent="-342900" algn="just">
              <a:buFont typeface="Arial" panose="020B0604020202020204" pitchFamily="34" charset="0"/>
              <a:buChar char="•"/>
            </a:pPr>
            <a:endParaRPr lang="fr-FR" sz="1100" dirty="0" smtClean="0">
              <a:solidFill>
                <a:schemeClr val="tx1"/>
              </a:solidFill>
            </a:endParaRPr>
          </a:p>
          <a:p>
            <a:pPr marL="342900" indent="-342900" algn="just">
              <a:buFont typeface="Arial" panose="020B0604020202020204" pitchFamily="34" charset="0"/>
              <a:buChar char="•"/>
            </a:pPr>
            <a:r>
              <a:rPr lang="fr-FR" sz="2100" dirty="0" smtClean="0">
                <a:solidFill>
                  <a:schemeClr val="tx1"/>
                </a:solidFill>
              </a:rPr>
              <a:t>Pour l’indicateur principal :</a:t>
            </a:r>
          </a:p>
          <a:p>
            <a:pPr marL="742950" lvl="1" indent="-285750" algn="just">
              <a:spcBef>
                <a:spcPts val="600"/>
              </a:spcBef>
              <a:spcAft>
                <a:spcPts val="600"/>
              </a:spcAft>
              <a:buFontTx/>
              <a:buChar char="-"/>
            </a:pPr>
            <a:r>
              <a:rPr lang="fr-FR" sz="1800" dirty="0">
                <a:solidFill>
                  <a:schemeClr val="tx1"/>
                </a:solidFill>
              </a:rPr>
              <a:t>d</a:t>
            </a:r>
            <a:r>
              <a:rPr lang="fr-FR" sz="1800" dirty="0" smtClean="0">
                <a:solidFill>
                  <a:schemeClr val="tx1"/>
                </a:solidFill>
              </a:rPr>
              <a:t>istinguer les </a:t>
            </a:r>
            <a:r>
              <a:rPr lang="fr-FR" sz="1800" dirty="0">
                <a:solidFill>
                  <a:schemeClr val="tx1"/>
                </a:solidFill>
              </a:rPr>
              <a:t>difficultés à réaliser des démarches administratives en ligne et le renoncement à effectuer ces </a:t>
            </a:r>
            <a:r>
              <a:rPr lang="fr-FR" sz="1800" dirty="0" smtClean="0">
                <a:solidFill>
                  <a:schemeClr val="tx1"/>
                </a:solidFill>
              </a:rPr>
              <a:t>dernières</a:t>
            </a:r>
          </a:p>
          <a:p>
            <a:pPr marL="742950" lvl="1" indent="-285750" algn="just">
              <a:spcBef>
                <a:spcPts val="300"/>
              </a:spcBef>
              <a:spcAft>
                <a:spcPts val="600"/>
              </a:spcAft>
              <a:buFontTx/>
              <a:buChar char="-"/>
            </a:pPr>
            <a:r>
              <a:rPr lang="fr-FR" sz="1800" dirty="0">
                <a:solidFill>
                  <a:schemeClr val="tx1"/>
                </a:solidFill>
              </a:rPr>
              <a:t>o</a:t>
            </a:r>
            <a:r>
              <a:rPr lang="fr-FR" sz="1800" dirty="0" smtClean="0">
                <a:solidFill>
                  <a:schemeClr val="tx1"/>
                </a:solidFill>
              </a:rPr>
              <a:t>bserver le renoncement </a:t>
            </a:r>
            <a:r>
              <a:rPr lang="fr-FR" sz="1800" i="1" dirty="0" smtClean="0">
                <a:solidFill>
                  <a:schemeClr val="tx1"/>
                </a:solidFill>
              </a:rPr>
              <a:t>a priori </a:t>
            </a:r>
            <a:r>
              <a:rPr lang="fr-FR" sz="1800" dirty="0" smtClean="0">
                <a:solidFill>
                  <a:schemeClr val="tx1"/>
                </a:solidFill>
              </a:rPr>
              <a:t>à réaliser des démarches administratives dont l’existence est suggéré par les résultats de l’enquête du CREDOC</a:t>
            </a:r>
            <a:endParaRPr lang="fr-FR" sz="1800" dirty="0" smtClean="0">
              <a:solidFill>
                <a:schemeClr val="bg1">
                  <a:lumMod val="50000"/>
                </a:schemeClr>
              </a:solidFill>
            </a:endParaRPr>
          </a:p>
          <a:p>
            <a:pPr algn="just"/>
            <a:endParaRPr lang="fr-FR" sz="1100" dirty="0">
              <a:solidFill>
                <a:schemeClr val="tx1"/>
              </a:solidFill>
            </a:endParaRPr>
          </a:p>
          <a:p>
            <a:pPr marL="342900" indent="-342900" algn="just">
              <a:buFont typeface="Arial" panose="020B0604020202020204" pitchFamily="34" charset="0"/>
              <a:buChar char="•"/>
            </a:pPr>
            <a:r>
              <a:rPr lang="fr-FR" sz="2100" dirty="0" smtClean="0">
                <a:solidFill>
                  <a:schemeClr val="tx1"/>
                </a:solidFill>
              </a:rPr>
              <a:t>Utiliser l’enquête TIC  </a:t>
            </a:r>
          </a:p>
          <a:p>
            <a:pPr marL="800100" lvl="1" indent="-342900" algn="just">
              <a:spcBef>
                <a:spcPts val="600"/>
              </a:spcBef>
              <a:spcAft>
                <a:spcPts val="600"/>
              </a:spcAft>
              <a:buFontTx/>
              <a:buChar char="-"/>
            </a:pPr>
            <a:r>
              <a:rPr lang="fr-FR" sz="1800" dirty="0" smtClean="0">
                <a:solidFill>
                  <a:schemeClr val="tx1"/>
                </a:solidFill>
              </a:rPr>
              <a:t>module de questions dans TIC 2020 sur les difficultés générées par l’e-administration permettra de produire les indicateurs suggérés</a:t>
            </a:r>
          </a:p>
          <a:p>
            <a:pPr marL="800100" lvl="1" indent="-342900" algn="just">
              <a:spcBef>
                <a:spcPts val="300"/>
              </a:spcBef>
              <a:spcAft>
                <a:spcPts val="600"/>
              </a:spcAft>
              <a:buFontTx/>
              <a:buChar char="-"/>
            </a:pPr>
            <a:r>
              <a:rPr lang="fr-FR" sz="1800" dirty="0" smtClean="0">
                <a:solidFill>
                  <a:schemeClr val="tx1"/>
                </a:solidFill>
              </a:rPr>
              <a:t>comparer les résultats de TIC 2020 avec ceux issus de l’enquête du CREDOC et être force de proposition pour les enquêtes suivantes</a:t>
            </a:r>
            <a:endParaRPr lang="fr-FR" sz="1800" dirty="0">
              <a:solidFill>
                <a:schemeClr val="tx1"/>
              </a:solidFill>
            </a:endParaRPr>
          </a:p>
          <a:p>
            <a:pPr marL="285750" indent="-285750" algn="just">
              <a:spcBef>
                <a:spcPts val="1000"/>
              </a:spcBef>
              <a:spcAft>
                <a:spcPts val="600"/>
              </a:spcAft>
              <a:buFont typeface="Arial" panose="020B0604020202020204" pitchFamily="34" charset="0"/>
              <a:buChar char="•"/>
            </a:pPr>
            <a:r>
              <a:rPr lang="fr-FR" sz="2100" dirty="0">
                <a:solidFill>
                  <a:schemeClr val="tx1"/>
                </a:solidFill>
              </a:rPr>
              <a:t>C</a:t>
            </a:r>
            <a:r>
              <a:rPr lang="fr-FR" sz="2100" dirty="0" smtClean="0">
                <a:solidFill>
                  <a:schemeClr val="tx1"/>
                </a:solidFill>
              </a:rPr>
              <a:t>ommunication : dire que l’approche adoptée n’épuise pas la question de la fracture numérique </a:t>
            </a:r>
          </a:p>
        </p:txBody>
      </p:sp>
      <p:pic>
        <p:nvPicPr>
          <p:cNvPr id="14" name="Image 13"/>
          <p:cNvPicPr preferRelativeResize="0"/>
          <p:nvPr/>
        </p:nvPicPr>
        <p:blipFill>
          <a:blip r:embed="rId3">
            <a:extLst>
              <a:ext uri="{28A0092B-C50C-407E-A947-70E740481C1C}">
                <a14:useLocalDpi xmlns:a14="http://schemas.microsoft.com/office/drawing/2010/main" val="0"/>
              </a:ext>
            </a:extLst>
          </a:blip>
          <a:srcRect/>
          <a:stretch>
            <a:fillRect/>
          </a:stretch>
        </p:blipFill>
        <p:spPr bwMode="auto">
          <a:xfrm>
            <a:off x="-108520" y="124200"/>
            <a:ext cx="2048400" cy="1018800"/>
          </a:xfrm>
          <a:prstGeom prst="rect">
            <a:avLst/>
          </a:prstGeom>
          <a:noFill/>
          <a:ln>
            <a:noFill/>
          </a:ln>
        </p:spPr>
      </p:pic>
    </p:spTree>
    <p:extLst>
      <p:ext uri="{BB962C8B-B14F-4D97-AF65-F5344CB8AC3E}">
        <p14:creationId xmlns:p14="http://schemas.microsoft.com/office/powerpoint/2010/main" val="293509149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onception personnalisé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10331</TotalTime>
  <Words>580</Words>
  <Application>Microsoft Office PowerPoint</Application>
  <PresentationFormat>Affichage à l'écran (4:3)</PresentationFormat>
  <Paragraphs>92</Paragraphs>
  <Slides>10</Slides>
  <Notes>10</Notes>
  <HiddenSlides>0</HiddenSlides>
  <MMClips>0</MMClips>
  <ScaleCrop>false</ScaleCrop>
  <HeadingPairs>
    <vt:vector size="4" baseType="variant">
      <vt:variant>
        <vt:lpstr>Thème</vt:lpstr>
      </vt:variant>
      <vt:variant>
        <vt:i4>4</vt:i4>
      </vt:variant>
      <vt:variant>
        <vt:lpstr>Titres des diapositives</vt:lpstr>
      </vt:variant>
      <vt:variant>
        <vt:i4>10</vt:i4>
      </vt:variant>
    </vt:vector>
  </HeadingPairs>
  <TitlesOfParts>
    <vt:vector size="14" baseType="lpstr">
      <vt:lpstr>Thème Office</vt:lpstr>
      <vt:lpstr>2_Conception personnalisée</vt:lpstr>
      <vt:lpstr>1_Conception personnalisée</vt:lpstr>
      <vt:lpstr>Conception personnalisée</vt:lpstr>
      <vt:lpstr>Restitution de la séance du 15 octobre 2019 du GT « Indicateurs »</vt:lpstr>
      <vt:lpstr>Isolement relationnel</vt:lpstr>
      <vt:lpstr>Présentation PowerPoint</vt:lpstr>
      <vt:lpstr>Présentation PowerPoint</vt:lpstr>
      <vt:lpstr>Présentation PowerPoint</vt:lpstr>
      <vt:lpstr>Fracture numérique</vt:lpstr>
      <vt:lpstr>Présentation PowerPoint</vt:lpstr>
      <vt:lpstr>Présentation PowerPoint</vt:lpstr>
      <vt:lpstr>Présentation PowerPoint</vt:lpstr>
      <vt:lpstr>Présentation PowerPoint</vt:lpstr>
    </vt:vector>
  </TitlesOfParts>
  <Company>MAS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ECHEGU, Opale (DREES/DIRECTION/ONPES)</dc:creator>
  <cp:lastModifiedBy>ECHEGU, Opale (DREES/DIRECTION/ONPES)</cp:lastModifiedBy>
  <cp:revision>741</cp:revision>
  <cp:lastPrinted>2019-10-31T13:41:40Z</cp:lastPrinted>
  <dcterms:created xsi:type="dcterms:W3CDTF">2014-05-21T11:03:51Z</dcterms:created>
  <dcterms:modified xsi:type="dcterms:W3CDTF">2019-11-04T18:40:19Z</dcterms:modified>
</cp:coreProperties>
</file>