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65" r:id="rId3"/>
    <p:sldId id="266" r:id="rId4"/>
    <p:sldId id="295" r:id="rId5"/>
    <p:sldId id="291" r:id="rId6"/>
    <p:sldId id="321" r:id="rId7"/>
    <p:sldId id="292" r:id="rId8"/>
    <p:sldId id="274" r:id="rId9"/>
    <p:sldId id="294" r:id="rId10"/>
    <p:sldId id="293" r:id="rId11"/>
    <p:sldId id="325" r:id="rId12"/>
    <p:sldId id="322" r:id="rId13"/>
    <p:sldId id="296" r:id="rId14"/>
    <p:sldId id="297" r:id="rId15"/>
    <p:sldId id="304" r:id="rId16"/>
    <p:sldId id="298" r:id="rId17"/>
    <p:sldId id="324" r:id="rId18"/>
    <p:sldId id="299" r:id="rId19"/>
    <p:sldId id="300" r:id="rId20"/>
    <p:sldId id="301" r:id="rId21"/>
  </p:sldIdLst>
  <p:sldSz cx="9144000" cy="6858000" type="screen4x3"/>
  <p:notesSz cx="6797675" cy="9926638"/>
  <p:custDataLst>
    <p:tags r:id="rId23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24B9"/>
    <a:srgbClr val="007635"/>
    <a:srgbClr val="29FF8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5" autoAdjust="0"/>
    <p:restoredTop sz="98810" autoAdjust="0"/>
  </p:normalViewPr>
  <p:slideViewPr>
    <p:cSldViewPr>
      <p:cViewPr>
        <p:scale>
          <a:sx n="90" d="100"/>
          <a:sy n="90" d="100"/>
        </p:scale>
        <p:origin x="-1884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366" y="-96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2"/>
          </a:xfrm>
          <a:prstGeom prst="rect">
            <a:avLst/>
          </a:prstGeom>
        </p:spPr>
        <p:txBody>
          <a:bodyPr vert="horz" lIns="95544" tIns="47772" rIns="95544" bIns="47772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59" cy="496332"/>
          </a:xfrm>
          <a:prstGeom prst="rect">
            <a:avLst/>
          </a:prstGeom>
        </p:spPr>
        <p:txBody>
          <a:bodyPr vert="horz" lIns="95544" tIns="47772" rIns="95544" bIns="47772" rtlCol="0"/>
          <a:lstStyle>
            <a:lvl1pPr algn="r">
              <a:defRPr sz="1300"/>
            </a:lvl1pPr>
          </a:lstStyle>
          <a:p>
            <a:fld id="{116671DC-DB10-48FA-A9DF-FFF591AFB35B}" type="datetimeFigureOut">
              <a:rPr lang="fr-FR" smtClean="0"/>
              <a:pPr/>
              <a:t>05/01/2015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44" tIns="47772" rIns="95544" bIns="4777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9" y="4715154"/>
            <a:ext cx="5438140" cy="4466987"/>
          </a:xfrm>
          <a:prstGeom prst="rect">
            <a:avLst/>
          </a:prstGeom>
        </p:spPr>
        <p:txBody>
          <a:bodyPr vert="horz" lIns="95544" tIns="47772" rIns="95544" bIns="47772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5544" tIns="47772" rIns="95544" bIns="47772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5544" tIns="47772" rIns="95544" bIns="47772" rtlCol="0" anchor="b"/>
          <a:lstStyle>
            <a:lvl1pPr algn="r">
              <a:defRPr sz="1300"/>
            </a:lvl1pPr>
          </a:lstStyle>
          <a:p>
            <a:fld id="{3D01143E-F274-46B3-B493-9024E68F71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97426-7D12-44D8-ABAC-95CADA32B9A4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- 10 avril 2013</a:t>
            </a:r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B6FB-9A22-4078-8E62-B731675C2B34}" type="datetime1">
              <a:rPr lang="fr-FR" smtClean="0"/>
              <a:pPr/>
              <a:t>05/01/2015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9435-9692-405E-9734-E2E11EB7E2AA}" type="datetime1">
              <a:rPr lang="fr-FR" smtClean="0"/>
              <a:pPr/>
              <a:t>05/01/2015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0801-A737-4CCA-8C3C-00387F05623C}" type="datetime1">
              <a:rPr lang="fr-FR" smtClean="0"/>
              <a:pPr/>
              <a:t>05/01/2015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345E-91C2-44EC-A1BB-215F9040BFDA}" type="datetime1">
              <a:rPr lang="fr-FR" smtClean="0"/>
              <a:pPr/>
              <a:t>05/01/2015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A0E6-D7E6-4C06-BD64-3F4A5054B7A3}" type="datetime1">
              <a:rPr lang="fr-FR" smtClean="0"/>
              <a:pPr/>
              <a:t>05/01/2015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FA9F-E71B-4EE9-9B12-68B1877ED2B9}" type="datetime1">
              <a:rPr lang="fr-FR" smtClean="0"/>
              <a:pPr/>
              <a:t>05/01/2015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35C4D-2ED1-4AD8-A282-03CF78250511}" type="datetime1">
              <a:rPr lang="fr-FR" smtClean="0"/>
              <a:pPr/>
              <a:t>05/01/2015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54AB8-5BE5-45D7-BAED-099C45129C72}" type="datetime1">
              <a:rPr lang="fr-FR" smtClean="0"/>
              <a:pPr/>
              <a:t>05/01/2015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7A72-4FE5-405B-B73F-1407289B0577}" type="datetime1">
              <a:rPr lang="fr-FR" smtClean="0"/>
              <a:pPr/>
              <a:t>05/01/2015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2DC6-8A83-44C3-8866-B7B05A6A4361}" type="datetime1">
              <a:rPr lang="fr-FR" smtClean="0"/>
              <a:pPr/>
              <a:t>05/01/2015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A71F-ECA1-467F-844D-A04B730049E1}" type="datetime1">
              <a:rPr lang="fr-FR" smtClean="0"/>
              <a:pPr/>
              <a:t>05/01/2015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08809-2A8A-4FFF-A7DD-C7F5B58ACD44}" type="datetime1">
              <a:rPr lang="fr-FR" smtClean="0"/>
              <a:pPr/>
              <a:t>05/01/2015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Mission IGAS n°2014-49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C3C3F-8617-471D-A90E-8534612796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Mission IGAS  </a:t>
            </a:r>
          </a:p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Suivi de la mise en œuvre du plan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5536" y="1268760"/>
            <a:ext cx="8424936" cy="2893100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600" b="1" i="1" dirty="0" smtClean="0">
                <a:solidFill>
                  <a:schemeClr val="accent1">
                    <a:lumMod val="75000"/>
                  </a:schemeClr>
                </a:solidFill>
              </a:rPr>
              <a:t>Présentation du</a:t>
            </a:r>
          </a:p>
          <a:p>
            <a:pPr algn="ctr"/>
            <a:r>
              <a:rPr lang="fr-FR" sz="26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fr-FR" sz="2600" b="1" baseline="30000" dirty="0" smtClean="0">
                <a:solidFill>
                  <a:schemeClr val="accent1">
                    <a:lumMod val="75000"/>
                  </a:schemeClr>
                </a:solidFill>
              </a:rPr>
              <a:t>ème</a:t>
            </a:r>
            <a:r>
              <a:rPr lang="fr-FR" sz="2600" b="1" dirty="0" smtClean="0">
                <a:solidFill>
                  <a:schemeClr val="accent1">
                    <a:lumMod val="75000"/>
                  </a:schemeClr>
                </a:solidFill>
              </a:rPr>
              <a:t> rapport d’évaluation du plan pluriannuel</a:t>
            </a:r>
          </a:p>
          <a:p>
            <a:pPr algn="ctr"/>
            <a:r>
              <a:rPr lang="fr-FR" sz="2600" b="1" dirty="0" smtClean="0">
                <a:solidFill>
                  <a:schemeClr val="accent1">
                    <a:lumMod val="75000"/>
                  </a:schemeClr>
                </a:solidFill>
              </a:rPr>
              <a:t>contre la pauvreté et pour l’inclusion sociale</a:t>
            </a:r>
          </a:p>
          <a:p>
            <a:pPr algn="ctr"/>
            <a:endParaRPr lang="fr-FR" sz="2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2600" b="1" i="1" dirty="0" smtClean="0">
                <a:solidFill>
                  <a:schemeClr val="accent1">
                    <a:lumMod val="75000"/>
                  </a:schemeClr>
                </a:solidFill>
              </a:rPr>
              <a:t>au</a:t>
            </a:r>
          </a:p>
          <a:p>
            <a:pPr algn="ctr"/>
            <a:r>
              <a:rPr lang="fr-FR" sz="2600" b="1" i="1" dirty="0" smtClean="0">
                <a:solidFill>
                  <a:schemeClr val="accent1">
                    <a:lumMod val="75000"/>
                  </a:schemeClr>
                </a:solidFill>
              </a:rPr>
              <a:t>Conseil national des politiques de lutte contre la pauvreté et l’exclusion sociale (CNLE)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9" name="Image 8" descr="http://www.hopital-moutiers.com/medias/images/logo-igas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5445224"/>
            <a:ext cx="1593143" cy="7920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6300192" y="5373216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fr-FR" b="1" dirty="0" smtClean="0">
                <a:solidFill>
                  <a:srgbClr val="4F81BD">
                    <a:lumMod val="75000"/>
                  </a:srgbClr>
                </a:solidFill>
              </a:rPr>
              <a:t>18 décembre 2014</a:t>
            </a:r>
            <a:endParaRPr lang="fr-FR" b="1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Le contexte de la pauvreté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131840" y="6448251"/>
            <a:ext cx="2895600" cy="365125"/>
          </a:xfrm>
        </p:spPr>
        <p:txBody>
          <a:bodyPr/>
          <a:lstStyle/>
          <a:p>
            <a:r>
              <a:rPr lang="fr-FR" smtClean="0"/>
              <a:t>Mission IGAS n°2014-49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0" y="548680"/>
            <a:ext cx="9036496" cy="7183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2000" b="1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000" b="1" dirty="0" smtClean="0"/>
              <a:t> Un </a:t>
            </a:r>
            <a:r>
              <a:rPr lang="fr-FR" b="1" dirty="0" smtClean="0"/>
              <a:t>contexte de concentration de la pauvreté, de croissance de la pauvreté des enfants et de durcissement de l’opinion face à la solidarité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b="1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i="1" dirty="0" smtClean="0"/>
              <a:t> </a:t>
            </a:r>
            <a:r>
              <a:rPr lang="fr-FR" b="1" i="1" dirty="0" smtClean="0"/>
              <a:t>Les taux de pauvreté monétaire et de pauvreté en conditions de vie stagnent ou diminuent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13,9 % de la population vivent sous le seuil de pauvreté en 2012, soit 8,5 millions de personnes (contre 14,3%  et 8,7 millions de personnes en 2011)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12,8 % des ménages ont des difficultés de conditions de vie en 2013 (11,9% en 2012)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i="1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b="1" i="1" dirty="0" smtClean="0"/>
              <a:t>Mais l’intensité de la pauvreté augmente 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L’écart relatif entre le revenu médian de la population pauvre (784 €) et le seuil de pauvreté (987 €) s’accroît (20,5 % en 2012 contre 19,1 en 2011), et la part des personnes en dessous de  50 % du seuil de pauvreté atteint 8,1 % en 2012 contre 7,9 % en 2011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i="1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b="1" i="1" dirty="0" smtClean="0"/>
              <a:t>La pauvreté des enfants et des familles monoparentales s’accentue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 soit19,6 % des enfants, 36 % des familles monoparentales, contre 8,4 % des retraités (en 2012)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i="1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b="1" i="1" dirty="0" smtClean="0"/>
              <a:t>L’opinion se durcit face à la solidarité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44% des français estiment que « faire prendre en charge par la collectivité les familles aux ressources insuffisantes leur enlève tout sens des responsabilités » (enquête CREDOC 2014)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76 % estiment « qu’il est parfois plus avantageux de percevoir des minima sociaux que de travailler avec un bas salaire »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2000" b="1" dirty="0" smtClean="0"/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</a:pPr>
            <a:endParaRPr lang="fr-FR" dirty="0" smtClean="0"/>
          </a:p>
          <a:p>
            <a:pPr marL="0"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328"/>
            <a:ext cx="733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27384"/>
            <a:ext cx="9144000" cy="7920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i="1" dirty="0" smtClean="0">
                <a:solidFill>
                  <a:schemeClr val="bg1"/>
                </a:solidFill>
              </a:rPr>
              <a:t>Pour mémoire</a:t>
            </a:r>
          </a:p>
          <a:p>
            <a:pPr algn="ctr"/>
            <a:r>
              <a:rPr lang="fr-FR" sz="2700" b="1" dirty="0" smtClean="0">
                <a:solidFill>
                  <a:schemeClr val="bg1"/>
                </a:solidFill>
              </a:rPr>
              <a:t>Evaluation fin 2014 des 7 thèmes avec les mesures</a:t>
            </a:r>
            <a:endParaRPr lang="fr-FR" sz="2700" b="1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131840" y="6520259"/>
            <a:ext cx="2895600" cy="365125"/>
          </a:xfrm>
        </p:spPr>
        <p:txBody>
          <a:bodyPr/>
          <a:lstStyle/>
          <a:p>
            <a:r>
              <a:rPr lang="fr-FR" smtClean="0"/>
              <a:t>Mission IGAS n°2014-49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11560" y="1412777"/>
            <a:ext cx="4392488" cy="4241161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chemeClr val="tx2"/>
                </a:solidFill>
              </a:rPr>
              <a:t>7 thèmes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  </a:t>
            </a:r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Accès aux droits et aux biens essentiels</a:t>
            </a:r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</a:pPr>
            <a:endParaRPr lang="fr-FR" dirty="0" smtClean="0"/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Travail et emploi</a:t>
            </a:r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 smtClean="0"/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Hébergement et logement</a:t>
            </a:r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 smtClean="0"/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 Santé</a:t>
            </a:r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 smtClean="0"/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Familles et enfance </a:t>
            </a:r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 smtClean="0"/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Inclusion bancaire et surendettement</a:t>
            </a:r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 smtClean="0"/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Gouvernance</a:t>
            </a:r>
          </a:p>
          <a:p>
            <a:pPr marL="0"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170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6540166"/>
            <a:ext cx="467544" cy="27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902896" y="6520259"/>
            <a:ext cx="2133600" cy="365125"/>
          </a:xfrm>
        </p:spPr>
        <p:txBody>
          <a:bodyPr/>
          <a:lstStyle/>
          <a:p>
            <a:fld id="{E43C3C3F-8617-471D-A90E-85346127962A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5724128" y="1556791"/>
            <a:ext cx="3024336" cy="2448273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chemeClr val="tx2"/>
                </a:solidFill>
              </a:rPr>
              <a:t>Regroupant</a:t>
            </a:r>
            <a:r>
              <a:rPr lang="fr-FR" sz="2000" u="sng" dirty="0" smtClean="0">
                <a:solidFill>
                  <a:schemeClr val="tx2"/>
                </a:solidFill>
              </a:rPr>
              <a:t> :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endParaRPr lang="fr-FR" sz="2000" u="sng" dirty="0" smtClean="0">
              <a:solidFill>
                <a:srgbClr val="FFC000"/>
              </a:solidFill>
            </a:endParaRP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u="sng" dirty="0" smtClean="0">
                <a:solidFill>
                  <a:srgbClr val="92D050"/>
                </a:solidFill>
              </a:rPr>
              <a:t> 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 61 mesures, dont 15 prioritaires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 plus 8 mesures nouvelles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27384"/>
            <a:ext cx="9144000" cy="7920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700" b="1" dirty="0" smtClean="0">
                <a:solidFill>
                  <a:schemeClr val="bg1"/>
                </a:solidFill>
              </a:rPr>
              <a:t>Accès aux droits et aux biens essentiels </a:t>
            </a:r>
            <a:endParaRPr lang="fr-FR" sz="2700" b="1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131840" y="6520259"/>
            <a:ext cx="2895600" cy="365125"/>
          </a:xfrm>
        </p:spPr>
        <p:txBody>
          <a:bodyPr/>
          <a:lstStyle/>
          <a:p>
            <a:r>
              <a:rPr lang="fr-FR" smtClean="0"/>
              <a:t>Mission IGAS n°2014-49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07504" y="908720"/>
            <a:ext cx="4032448" cy="5287601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b="1" u="sng" dirty="0" smtClean="0">
                <a:solidFill>
                  <a:srgbClr val="92D050"/>
                </a:solidFill>
              </a:rPr>
              <a:t>Points positifs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b="1" u="sng" dirty="0" smtClean="0">
                <a:solidFill>
                  <a:srgbClr val="92D050"/>
                </a:solidFill>
              </a:rPr>
              <a:t>  </a:t>
            </a:r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  Revalorisation des minima sociaux conformément aux engagements du Plan :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RSA au 1</a:t>
            </a:r>
            <a:r>
              <a:rPr lang="fr-FR" sz="1400" i="1" baseline="30000" dirty="0" smtClean="0"/>
              <a:t>er</a:t>
            </a:r>
            <a:r>
              <a:rPr lang="fr-FR" sz="1400" i="1" dirty="0" smtClean="0"/>
              <a:t> janvier (suivant inflation) et au 1</a:t>
            </a:r>
            <a:r>
              <a:rPr lang="fr-FR" sz="1400" i="1" baseline="30000" dirty="0" smtClean="0"/>
              <a:t>er</a:t>
            </a:r>
            <a:r>
              <a:rPr lang="fr-FR" sz="1400" i="1" dirty="0" smtClean="0"/>
              <a:t> septembre (+2%)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ASPA, au 1</a:t>
            </a:r>
            <a:r>
              <a:rPr lang="fr-FR" sz="1400" i="1" baseline="30000" dirty="0" smtClean="0"/>
              <a:t>er</a:t>
            </a:r>
            <a:r>
              <a:rPr lang="fr-FR" sz="1400" i="1" dirty="0" smtClean="0"/>
              <a:t> avril et au 1</a:t>
            </a:r>
            <a:r>
              <a:rPr lang="fr-FR" sz="1400" i="1" baseline="30000" dirty="0" smtClean="0"/>
              <a:t>er</a:t>
            </a:r>
            <a:r>
              <a:rPr lang="fr-FR" sz="1400" i="1" dirty="0" smtClean="0"/>
              <a:t> octobre (revalorisation exceptionnelle)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ASF et CF : au 1</a:t>
            </a:r>
            <a:r>
              <a:rPr lang="fr-FR" sz="1400" i="1" baseline="30000" dirty="0" smtClean="0"/>
              <a:t>er</a:t>
            </a:r>
            <a:r>
              <a:rPr lang="fr-FR" sz="1400" i="1" dirty="0" smtClean="0"/>
              <a:t> avril  (respectivement +5% et +10%)</a:t>
            </a:r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1600" b="1" dirty="0" smtClean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1600" b="1" dirty="0" smtClean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Plus de100 000 rendez vous des droits réalisés par la CAF en 2014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Mais pas de connaissance </a:t>
            </a:r>
            <a:r>
              <a:rPr lang="fr-FR" sz="1400" i="1" dirty="0" smtClean="0"/>
              <a:t>fine de </a:t>
            </a:r>
            <a:r>
              <a:rPr lang="fr-FR" sz="1400" i="1" dirty="0" smtClean="0"/>
              <a:t>l’impact sur les droits effectivement ouverts</a:t>
            </a:r>
            <a:endParaRPr lang="fr-FR" dirty="0" smtClean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1600" dirty="0" smtClean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 Développement des études et recherches sur le </a:t>
            </a:r>
            <a:r>
              <a:rPr lang="fr-FR" sz="1600" dirty="0" err="1" smtClean="0"/>
              <a:t>non-recours</a:t>
            </a:r>
            <a:r>
              <a:rPr lang="fr-FR" sz="1600" dirty="0" smtClean="0"/>
              <a:t> aux droits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Liens entre institutions,  universités et partenaires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Mais pas d’objectifs chiffrés de </a:t>
            </a:r>
            <a:r>
              <a:rPr lang="fr-FR" sz="1400" i="1" dirty="0" err="1" smtClean="0"/>
              <a:t>non-recours</a:t>
            </a:r>
            <a:r>
              <a:rPr lang="fr-FR" sz="1400" i="1" dirty="0" smtClean="0"/>
              <a:t> par institution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400" i="1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6540166"/>
            <a:ext cx="467544" cy="27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902896" y="6520259"/>
            <a:ext cx="2133600" cy="365125"/>
          </a:xfrm>
        </p:spPr>
        <p:txBody>
          <a:bodyPr/>
          <a:lstStyle/>
          <a:p>
            <a:fld id="{E43C3C3F-8617-471D-A90E-85346127962A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283968" y="908718"/>
            <a:ext cx="4644008" cy="1754326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u="sng" dirty="0" smtClean="0">
                <a:solidFill>
                  <a:srgbClr val="FFC000"/>
                </a:solidFill>
              </a:rPr>
              <a:t>Points de critique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u="sng" dirty="0" smtClean="0">
                <a:solidFill>
                  <a:srgbClr val="92D050"/>
                </a:solidFill>
              </a:rPr>
              <a:t> 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 L’expérimentation du dossier simplifié n’a pas été concluante 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dirty="0" smtClean="0"/>
              <a:t> </a:t>
            </a:r>
            <a:r>
              <a:rPr lang="fr-FR" sz="1200" i="1" dirty="0" smtClean="0"/>
              <a:t>Sa réorientation (</a:t>
            </a:r>
            <a:r>
              <a:rPr lang="fr-FR" sz="1200" i="1" dirty="0" smtClean="0"/>
              <a:t>simulateur de droits </a:t>
            </a:r>
            <a:r>
              <a:rPr lang="fr-FR" sz="1200" i="1" dirty="0" smtClean="0"/>
              <a:t>et coffre-fort numérique) ne peut être pertinente si on ne simplifie pas effectivement les droits</a:t>
            </a:r>
            <a:endParaRPr lang="fr-FR" sz="1600" i="1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4283968" y="2636912"/>
            <a:ext cx="4608512" cy="3600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4283968" y="2636912"/>
            <a:ext cx="4608512" cy="333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>
                <a:solidFill>
                  <a:srgbClr val="7030A0"/>
                </a:solidFill>
              </a:rPr>
              <a:t>Points de vigilance</a:t>
            </a:r>
          </a:p>
          <a:p>
            <a:pPr algn="ctr"/>
            <a:endParaRPr lang="fr-FR" b="1" u="sng" dirty="0" smtClean="0">
              <a:solidFill>
                <a:srgbClr val="7030A0"/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La création de la prime d’activité, en substitution du RSA activité et de la PPE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annoncée tardivement et sans visibilité sur les montants et le périmètre et l’articulation avec le RSA-socle</a:t>
            </a:r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1600" dirty="0" smtClean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La suppression de l’APRE 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sans assurance sur le maintien d’un dispositif répondant aux mêmes besoins</a:t>
            </a:r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1600" dirty="0" smtClean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La consolidation de l’aide alimentaire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nécessite une coordination des réseaux</a:t>
            </a:r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1600" dirty="0" smtClean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Les plans locaux d’accès aux droits , les schémas de domiciliation tardent à remonter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1" indent="-342900" algn="ctr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700" b="1" dirty="0" smtClean="0">
                <a:solidFill>
                  <a:schemeClr val="bg1"/>
                </a:solidFill>
              </a:rPr>
              <a:t>L’accès à l’emploi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07504" y="548680"/>
            <a:ext cx="4320480" cy="5976664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Points positifs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 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 </a:t>
            </a:r>
            <a:r>
              <a:rPr lang="fr-FR" sz="2000" dirty="0" smtClean="0"/>
              <a:t>La garantie jeunes s’est déployée de manière accélérée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8000 jeunes fin 2014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50 000 jeunes </a:t>
            </a:r>
            <a:r>
              <a:rPr lang="fr-FR" sz="1600" i="1" dirty="0" smtClean="0"/>
              <a:t>en 2015 au </a:t>
            </a:r>
            <a:r>
              <a:rPr lang="fr-FR" sz="1600" i="1" dirty="0" smtClean="0"/>
              <a:t>lieu de 30 </a:t>
            </a:r>
            <a:r>
              <a:rPr lang="fr-FR" sz="1600" i="1" dirty="0" smtClean="0"/>
              <a:t>000 </a:t>
            </a:r>
            <a:r>
              <a:rPr lang="fr-FR" sz="1600" i="1" dirty="0" smtClean="0"/>
              <a:t>jeunes </a:t>
            </a:r>
            <a:r>
              <a:rPr lang="fr-FR" sz="1600" i="1" dirty="0" smtClean="0"/>
              <a:t>initialement prévus</a:t>
            </a:r>
            <a:endParaRPr lang="fr-FR" sz="1600" i="1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100 000 jeunes d’ici 2017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fr-FR" sz="20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000" dirty="0" smtClean="0"/>
              <a:t> Les conventions d’accompagnement global des personnes éloignées de l’emploi entre les CG et Pôle Emploi ont des résultats encourageants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En termes d’insertion dans l’emploi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En termes de coordination des acteurs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 une généralisation inscrite dans la convention tripartite du 18 décembre 2014</a:t>
            </a:r>
            <a:endParaRPr lang="fr-FR" sz="1600" i="1" dirty="0" smtClean="0"/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1600" i="1" dirty="0" smtClean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000" dirty="0" smtClean="0"/>
              <a:t>Validation des niveaux V par la prise en compte de la formation professionnelle initiale et gratuité des formations pour les demandeurs d’emploi de niveau inférieur à IV</a:t>
            </a:r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</a:pPr>
            <a:r>
              <a:rPr lang="fr-FR" sz="2000" i="1" dirty="0" smtClean="0"/>
              <a:t>	</a:t>
            </a:r>
            <a:r>
              <a:rPr lang="fr-FR" sz="1600" i="1" dirty="0" smtClean="0"/>
              <a:t>(loi formation professionnelle)</a:t>
            </a:r>
            <a:endParaRPr lang="fr-FR" sz="2000" i="1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328"/>
            <a:ext cx="733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974904" y="6520259"/>
            <a:ext cx="2133600" cy="365125"/>
          </a:xfrm>
        </p:spPr>
        <p:txBody>
          <a:bodyPr/>
          <a:lstStyle/>
          <a:p>
            <a:fld id="{E43C3C3F-8617-471D-A90E-85346127962A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4499992" y="548680"/>
            <a:ext cx="4572000" cy="3262432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FFC000"/>
                </a:solidFill>
              </a:rPr>
              <a:t>Points de critique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 </a:t>
            </a:r>
            <a:r>
              <a:rPr lang="fr-FR" sz="2000" dirty="0" smtClean="0"/>
              <a:t>Pas d’avancée sur la question de la mobilité des travailleurs modestes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Maintien de la demande de mission IGAS CGEDD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2000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000" dirty="0" smtClean="0"/>
              <a:t> Faible accès à l’emploi et à la formation, faible maintien dans l’emploi et faible niveau de qualification des travailleurs </a:t>
            </a:r>
            <a:r>
              <a:rPr lang="fr-FR" sz="2000" dirty="0" smtClean="0"/>
              <a:t>handicapés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Conclusions de la mission Handicaps et pauvreté</a:t>
            </a:r>
            <a:endParaRPr lang="fr-FR" sz="1400" i="1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4499992" y="4149080"/>
            <a:ext cx="4572000" cy="2092881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7030A0"/>
                </a:solidFill>
              </a:rPr>
              <a:t>Points de vigilance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400" b="1" u="sng" dirty="0" smtClean="0">
                <a:solidFill>
                  <a:srgbClr val="92D050"/>
                </a:solidFill>
              </a:rPr>
              <a:t> 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000" dirty="0" smtClean="0"/>
              <a:t> La réforme du financement de l’IAE bien engagée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Mais des risques sur les profils des publics et la consolidation des structures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400" i="1" dirty="0" smtClean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27384"/>
            <a:ext cx="9144000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1" indent="-342900" algn="ctr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700" b="1" dirty="0" smtClean="0">
                <a:solidFill>
                  <a:schemeClr val="bg1"/>
                </a:solidFill>
              </a:rPr>
              <a:t>Hébergement et logement </a:t>
            </a:r>
            <a:r>
              <a:rPr lang="fr-FR" sz="2000" b="1" i="1" dirty="0" smtClean="0"/>
              <a:t>[1/2]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7504" y="1052736"/>
            <a:ext cx="4067944" cy="5302990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Points positifs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 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700" dirty="0" smtClean="0"/>
              <a:t> </a:t>
            </a:r>
            <a:r>
              <a:rPr lang="fr-FR" sz="1600" dirty="0" smtClean="0"/>
              <a:t>Les objectifs d’ouvertures de places en hébergement d’urgence sont globalement atteints ou en passe de l’être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1600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Le nombre de places de CADA sera augmenté en 2015 (+ 5000 places)</a:t>
            </a:r>
          </a:p>
          <a:p>
            <a:pPr>
              <a:lnSpc>
                <a:spcPct val="80000"/>
              </a:lnSpc>
            </a:pPr>
            <a:endParaRPr lang="fr-FR" sz="16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La loi </a:t>
            </a:r>
            <a:r>
              <a:rPr lang="fr-FR" sz="1600" b="1" dirty="0" smtClean="0"/>
              <a:t>ALUR</a:t>
            </a:r>
            <a:r>
              <a:rPr lang="fr-FR" sz="1600" dirty="0" smtClean="0"/>
              <a:t> a permis de cadrer de nombreuses mesures du Plan :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 de consolider le dispositif du DALO et d’ inciter les collectivités locales à construire du logement social ou du logement accompagné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 d’amorcer une réforme de l’attribution des logements sociaux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 de mieux prévenir les expulsions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 d’unifier les régimes de domiciliation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 </a:t>
            </a:r>
            <a:r>
              <a:rPr lang="fr-FR" sz="1200" i="1" dirty="0" smtClean="0"/>
              <a:t>de donner </a:t>
            </a:r>
            <a:r>
              <a:rPr lang="fr-FR" sz="1200" i="1" dirty="0" smtClean="0"/>
              <a:t>des bases légales au traitement des copropriétés dégradées 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de consacrer et renforcer le rôle des SIAO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200" i="1" dirty="0" smtClean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200" i="1" dirty="0" smtClean="0"/>
              <a:t> </a:t>
            </a:r>
            <a:r>
              <a:rPr lang="fr-FR" sz="1600" dirty="0" smtClean="0"/>
              <a:t>L’extension des tarifs sociaux de l’énergie, non satisfaisante sur le taux de recours, devrait être remplacée par un chèque énergie </a:t>
            </a:r>
            <a:endParaRPr lang="fr-FR" sz="1700" dirty="0" smtClean="0"/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mieux adapté aux publics et aux types de dépenses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Inscrit dans le projet de loi de transition énergétique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328"/>
            <a:ext cx="733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427984" y="1052736"/>
            <a:ext cx="4536504" cy="5262979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FFC000"/>
                </a:solidFill>
              </a:rPr>
              <a:t>Points de critique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 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700" dirty="0" smtClean="0"/>
              <a:t> </a:t>
            </a:r>
            <a:r>
              <a:rPr lang="fr-FR" sz="1600" dirty="0" smtClean="0"/>
              <a:t>L’objectif de 150 000 logements sociaux ne sera pas atteint, en dépit des leviers d’intervention déployés </a:t>
            </a:r>
            <a:r>
              <a:rPr lang="fr-FR" sz="1200" i="1" dirty="0" smtClean="0"/>
              <a:t>(</a:t>
            </a:r>
            <a:r>
              <a:rPr lang="fr-FR" sz="1400" i="1" dirty="0" smtClean="0"/>
              <a:t>Etat, Action logement, collectivités)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1400" i="1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La part de construction des PLAI est volontariste (un tiers) mais non réaliste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dirty="0" smtClean="0"/>
              <a:t> </a:t>
            </a:r>
            <a:r>
              <a:rPr lang="fr-FR" sz="1200" i="1" dirty="0" smtClean="0"/>
              <a:t>en l’absence de  réduction effective des coûts du foncier, de l’immobilier et des charges locatives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La loi ALUR n’a pas repris le projet de GUL 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les projets substitutifs conclus avec Action logement concernent un public restreint (étudiants, salariés précaires)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200" i="1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Les décrets de la Loi ALUR n’ont pas permis le déploiement des observatoires des loyers et l’encadrement des loyers sur l’ensemble des zones tendues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Seul Paris répond aux critères du décret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700" dirty="0" smtClean="0"/>
              <a:t> </a:t>
            </a:r>
            <a:r>
              <a:rPr lang="fr-FR" sz="1600" dirty="0" smtClean="0"/>
              <a:t>les crédits d’hébergement d’urgence continuent à croître</a:t>
            </a:r>
            <a:endParaRPr lang="fr-FR" sz="1700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 au détriment des solutions vers et dans le logement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27384"/>
            <a:ext cx="9144000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700" b="1" dirty="0" smtClean="0">
                <a:solidFill>
                  <a:schemeClr val="bg1"/>
                </a:solidFill>
              </a:rPr>
              <a:t>Hébergement et logement </a:t>
            </a:r>
            <a:r>
              <a:rPr lang="fr-FR" sz="2000" b="1" i="1" dirty="0" smtClean="0"/>
              <a:t>[2/2]</a:t>
            </a:r>
            <a:endParaRPr lang="fr-FR" sz="2700" b="1" dirty="0">
              <a:solidFill>
                <a:schemeClr val="bg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328"/>
            <a:ext cx="733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1547664" y="980728"/>
            <a:ext cx="5688632" cy="4370427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7030A0"/>
                </a:solidFill>
              </a:rPr>
              <a:t>Points de vigilance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 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700" dirty="0" smtClean="0"/>
              <a:t> </a:t>
            </a:r>
            <a:r>
              <a:rPr lang="fr-FR" sz="1600" dirty="0" smtClean="0"/>
              <a:t>La plupart des actions sont incitatives (par le levier fiscal ou les subventions) , ou relèvent d’appels d’offre (AVDL, résorption des campements illicites) 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Ils sont lents à produire des effets et retourner la tendance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Les diagnostics à 360° sont toujours en attente de généralisation</a:t>
            </a:r>
            <a:endParaRPr lang="fr-FR" sz="1600" b="1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700" b="1" dirty="0" smtClean="0"/>
              <a:t> </a:t>
            </a:r>
            <a:r>
              <a:rPr lang="fr-FR" sz="1200" i="1" dirty="0" smtClean="0"/>
              <a:t>alors qu’ils sont un préalable à la signature des PDALHPD et à la régulation des crédits d’hébergement d’urgence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 ils doivent inclure les besoins des demandeurs d’asile et déboutés </a:t>
            </a:r>
            <a:r>
              <a:rPr lang="fr-FR" sz="1200" i="1" dirty="0" smtClean="0"/>
              <a:t>du droit d’asile </a:t>
            </a:r>
            <a:r>
              <a:rPr lang="fr-FR" sz="1200" i="1" dirty="0" smtClean="0"/>
              <a:t>mais le lien avec le projet de loi sur la demande d’asile est incertain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La pression croissante de la demande de logement, notamment en Ile de France nuit à l’effectivité du DALO</a:t>
            </a:r>
            <a:endParaRPr lang="fr-FR" sz="1700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malgré la mise en place des outils et la remobilisation des acteurs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La politique à l’égard des gens du voyage est… au milieu du gué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La Loi ALUR permet de favoriser les solutions d’implantation des GDV  en assouplissant les PLU et les diagnostics à 360° doivent inclure les besoins en habitat des GDV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mais la commission nationale n’est pas réunie et le projet de loi GDV reporté</a:t>
            </a:r>
            <a:endParaRPr lang="fr-FR" sz="1600" dirty="0" smtClean="0">
              <a:solidFill>
                <a:srgbClr val="FF0000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Santé</a:t>
            </a:r>
            <a:r>
              <a:rPr lang="fr-FR" sz="2800" dirty="0" smtClean="0"/>
              <a:t> </a:t>
            </a:r>
            <a:r>
              <a:rPr lang="fr-FR" sz="2000" b="1" i="1" dirty="0" smtClean="0"/>
              <a:t>[1/2]</a:t>
            </a:r>
            <a:endParaRPr lang="fr-FR" sz="27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44016" y="764704"/>
            <a:ext cx="4283968" cy="5544616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Points positifs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 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700" dirty="0" smtClean="0"/>
              <a:t> </a:t>
            </a:r>
            <a:r>
              <a:rPr lang="fr-FR" sz="1600" dirty="0" smtClean="0"/>
              <a:t>L’augmentation des plafonds de la CMU-C et de l’ACS  au 1</a:t>
            </a:r>
            <a:r>
              <a:rPr lang="fr-FR" sz="1600" baseline="30000" dirty="0" smtClean="0"/>
              <a:t>er</a:t>
            </a:r>
            <a:r>
              <a:rPr lang="fr-FR" sz="1600" dirty="0" smtClean="0"/>
              <a:t> juillet </a:t>
            </a:r>
            <a:r>
              <a:rPr lang="fr-FR" sz="1600" dirty="0" smtClean="0"/>
              <a:t>2013 a </a:t>
            </a:r>
            <a:r>
              <a:rPr lang="fr-FR" sz="1600" dirty="0" smtClean="0"/>
              <a:t>élargi le nombre des bénéficiaires de 9,1 % soit  500 000 personnes</a:t>
            </a:r>
            <a:endParaRPr lang="fr-FR" sz="1700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750 000 personnes étaient potentiellement concernées</a:t>
            </a:r>
            <a:r>
              <a:rPr lang="fr-FR" sz="1700" dirty="0" smtClean="0"/>
              <a:t>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Revalorisation de 10% de l’ACS pour les plus de 60 ans (550€) au 1</a:t>
            </a:r>
            <a:r>
              <a:rPr lang="fr-FR" sz="1600" baseline="30000" dirty="0" smtClean="0"/>
              <a:t>er</a:t>
            </a:r>
            <a:r>
              <a:rPr lang="fr-FR" sz="1600" dirty="0" smtClean="0"/>
              <a:t> janvier 2014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1700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La prise en charge des soins optiques, d’audioprothèse et de soins dentaires est encadrée pour les bénéficiaires de la CMU-C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Arrêtés pris fin mai 2014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fr-FR" sz="17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700" dirty="0" smtClean="0"/>
              <a:t> </a:t>
            </a:r>
            <a:r>
              <a:rPr lang="fr-FR" sz="1600" dirty="0" smtClean="0"/>
              <a:t>la généralisation du tiers payant et la suppression des franchises seront étendues aux bénéficiaires de l’ACS au 1</a:t>
            </a:r>
            <a:r>
              <a:rPr lang="fr-FR" sz="1600" baseline="30000" dirty="0" smtClean="0"/>
              <a:t>er</a:t>
            </a:r>
            <a:r>
              <a:rPr lang="fr-FR" sz="1600" dirty="0" smtClean="0"/>
              <a:t> juillet 2015</a:t>
            </a:r>
            <a:endParaRPr lang="fr-FR" sz="1700" dirty="0" smtClean="0"/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PLFSS 2015</a:t>
            </a:r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1700" dirty="0" smtClean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 La mise en œuvre d’un programme de médiation sanitaire à destination des gens du voyage, et dont l’extension est prévue aux personnes vivant dans les campements illicites est en cours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328"/>
            <a:ext cx="733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4572000" y="764705"/>
            <a:ext cx="4464496" cy="5544615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7030A0"/>
                </a:solidFill>
              </a:rPr>
              <a:t>Points de vigilance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 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700" dirty="0" smtClean="0"/>
              <a:t> </a:t>
            </a:r>
            <a:r>
              <a:rPr lang="fr-FR" sz="1600" dirty="0" smtClean="0"/>
              <a:t>Le projet de loi de santé ne devrait être discuté qu’au printemps 2015</a:t>
            </a:r>
            <a:endParaRPr lang="fr-FR" sz="1700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Il comprend les mesures de généralisation du tiers payant d’ici 2017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Il prévoit de créer des Observatoires de refus de soins placés auprès de chaque Ordre professionnel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Il prévoit de structurer le système de santé selon un réseau de services territoriaux de santé, avec une déclinaison spécifique de structures de santé mentale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700" dirty="0" smtClean="0"/>
              <a:t> </a:t>
            </a:r>
            <a:r>
              <a:rPr lang="fr-FR" sz="1200" i="1" dirty="0" smtClean="0"/>
              <a:t>Il prévoit la prise en charge des soins optiques et dentaires pour les bénéficiaires de l’ACS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700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600" dirty="0" smtClean="0"/>
              <a:t>La généralisation de l’accès aux complémentaires santé est retardée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L’offre de complémentaires santé devrait être de meilleure qualité (contrats responsables et panier de soins)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le conseil constitutionnel a censuré les clauses de désignation d’un organisme unique par branche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200" i="1" dirty="0" smtClean="0"/>
              <a:t> la </a:t>
            </a:r>
            <a:r>
              <a:rPr lang="fr-FR" sz="1200" i="1" dirty="0" smtClean="0"/>
              <a:t>généralisation est retardée au 1</a:t>
            </a:r>
            <a:r>
              <a:rPr lang="fr-FR" sz="1200" i="1" baseline="30000" dirty="0" smtClean="0"/>
              <a:t>er</a:t>
            </a:r>
            <a:r>
              <a:rPr lang="fr-FR" sz="1200" i="1" dirty="0" smtClean="0"/>
              <a:t> janvier 2016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200" i="1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700" dirty="0" smtClean="0"/>
              <a:t> </a:t>
            </a:r>
            <a:r>
              <a:rPr lang="fr-FR" sz="1600" dirty="0" smtClean="0"/>
              <a:t>8 PASS régionales créées sur 10 </a:t>
            </a:r>
            <a:r>
              <a:rPr lang="fr-FR" sz="1600" dirty="0" smtClean="0"/>
              <a:t>budgétées</a:t>
            </a:r>
            <a:endParaRPr lang="fr-FR" sz="1700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1700" dirty="0" smtClean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700" b="1" dirty="0" smtClean="0">
                <a:solidFill>
                  <a:schemeClr val="bg1"/>
                </a:solidFill>
              </a:rPr>
              <a:t>Santé </a:t>
            </a:r>
            <a:r>
              <a:rPr lang="fr-FR" sz="2000" b="1" i="1" dirty="0" smtClean="0"/>
              <a:t>[2/2]</a:t>
            </a:r>
            <a:endParaRPr lang="fr-FR" sz="2700" b="1" dirty="0">
              <a:solidFill>
                <a:schemeClr val="bg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328"/>
            <a:ext cx="733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835696" y="980728"/>
            <a:ext cx="5472608" cy="3508653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FFC000"/>
                </a:solidFill>
              </a:rPr>
              <a:t>Points de critique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 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700" dirty="0" smtClean="0"/>
              <a:t> </a:t>
            </a:r>
            <a:r>
              <a:rPr lang="fr-FR" sz="1700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Des taux de </a:t>
            </a:r>
            <a:r>
              <a:rPr lang="fr-FR" dirty="0" err="1" smtClean="0"/>
              <a:t>non-recours</a:t>
            </a:r>
            <a:r>
              <a:rPr lang="fr-FR" dirty="0" smtClean="0"/>
              <a:t> toujours importants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L’accès automatique des bénéficiaires du RSA à la CMU-C n’est pas envisagé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Le phénomène de non renouvellement à l’ACS est </a:t>
            </a:r>
            <a:r>
              <a:rPr lang="fr-FR" sz="1600" i="1" dirty="0" smtClean="0"/>
              <a:t>massif</a:t>
            </a:r>
            <a:endParaRPr lang="fr-FR" sz="1600" i="1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Seul le renouvellement automatique à l’ACS pour les bénéficiaires de l’ASPA est prévu, et non le premier accès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Le renoncement aux soins dentaires concerne 18%  des assurés, 10% pour les soins </a:t>
            </a:r>
            <a:r>
              <a:rPr lang="fr-FR" sz="1600" i="1" dirty="0" smtClean="0"/>
              <a:t>d’optique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600" i="1" dirty="0" smtClean="0"/>
          </a:p>
          <a:p>
            <a:pPr marL="0"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 Un débat autour du tiers payant susceptible d’entraver son déploiement</a:t>
            </a: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1" indent="-342900" algn="ctr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700" b="1" dirty="0" smtClean="0">
                <a:solidFill>
                  <a:schemeClr val="bg1"/>
                </a:solidFill>
              </a:rPr>
              <a:t>Familles et enfance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44016" y="1412776"/>
            <a:ext cx="4139952" cy="4468916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Points positifs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1000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700" dirty="0" smtClean="0"/>
              <a:t> </a:t>
            </a:r>
            <a:r>
              <a:rPr lang="fr-FR" dirty="0" smtClean="0"/>
              <a:t>La revalorisation  des minima sociaux pour les familles modestes (ASF / CF), réalisée ou programmée :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ASF et CF : au 1</a:t>
            </a:r>
            <a:r>
              <a:rPr lang="fr-FR" sz="1600" i="1" baseline="30000" dirty="0" smtClean="0"/>
              <a:t>er</a:t>
            </a:r>
            <a:r>
              <a:rPr lang="fr-FR" sz="1600" i="1" dirty="0" smtClean="0"/>
              <a:t> avril  </a:t>
            </a:r>
            <a:r>
              <a:rPr lang="fr-FR" sz="1600" i="1" dirty="0" smtClean="0"/>
              <a:t>2014 (respectivement </a:t>
            </a:r>
            <a:r>
              <a:rPr lang="fr-FR" sz="1600" i="1" dirty="0" smtClean="0"/>
              <a:t>+5% et +10%)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600" i="1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600" i="1" dirty="0" smtClean="0"/>
          </a:p>
          <a:p>
            <a:pPr>
              <a:buClr>
                <a:schemeClr val="accent1">
                  <a:lumMod val="75000"/>
                </a:schemeClr>
              </a:buClr>
            </a:pPr>
            <a:endParaRPr lang="fr-FR" dirty="0" smtClean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 La loi sur l’égalité femme-homme en matière de pensions alimentaires est votée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L’expérimentation sur le renforcement du recouvrement de garantie des impayés de pensions alimentaires est lancée dans 20 départements à compter du 1</a:t>
            </a:r>
            <a:r>
              <a:rPr lang="fr-FR" sz="1600" i="1" baseline="30000" dirty="0" smtClean="0"/>
              <a:t>er</a:t>
            </a:r>
            <a:r>
              <a:rPr lang="fr-FR" sz="1600" i="1" dirty="0" smtClean="0"/>
              <a:t> octobre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600" i="1" dirty="0" smtClean="0"/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400" i="1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328"/>
            <a:ext cx="733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830888" y="6592267"/>
            <a:ext cx="2133600" cy="365125"/>
          </a:xfrm>
        </p:spPr>
        <p:txBody>
          <a:bodyPr/>
          <a:lstStyle/>
          <a:p>
            <a:fld id="{E43C3C3F-8617-471D-A90E-85346127962A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499992" y="1412776"/>
            <a:ext cx="4464496" cy="2431435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FFC000"/>
                </a:solidFill>
              </a:rPr>
              <a:t>Points de critique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400" b="1" u="sng" dirty="0" smtClean="0">
                <a:solidFill>
                  <a:srgbClr val="92D050"/>
                </a:solidFill>
              </a:rPr>
              <a:t> 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L’objectif d’accueil  des enfants de moins de trois ans en structure collective  (crèche ou école) de 10% d’enfants pauvres  </a:t>
            </a:r>
            <a:r>
              <a:rPr lang="fr-FR" dirty="0" smtClean="0"/>
              <a:t>est retardé</a:t>
            </a:r>
            <a:endParaRPr lang="fr-FR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La création du statut de </a:t>
            </a:r>
            <a:r>
              <a:rPr lang="fr-FR" b="1" dirty="0" smtClean="0"/>
              <a:t>« centre parental » est toujours en suspens</a:t>
            </a: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499992" y="4509120"/>
            <a:ext cx="4320481" cy="1261884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u="sng" dirty="0" smtClean="0">
                <a:solidFill>
                  <a:srgbClr val="7030A0"/>
                </a:solidFill>
              </a:rPr>
              <a:t>Points de vigilance :</a:t>
            </a:r>
          </a:p>
          <a:p>
            <a:pPr algn="ctr"/>
            <a:endParaRPr lang="fr-FR" sz="2000" b="1" u="sng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Le développement d’actions en faveur des </a:t>
            </a:r>
            <a:r>
              <a:rPr lang="fr-FR" b="1" dirty="0" smtClean="0"/>
              <a:t>sortants de l’ASE et des MIE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1" indent="-342900" algn="ctr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700" b="1" dirty="0" smtClean="0">
                <a:solidFill>
                  <a:schemeClr val="bg1"/>
                </a:solidFill>
              </a:rPr>
              <a:t>Inclusion bancaire et surendettement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51520" y="980728"/>
            <a:ext cx="4824536" cy="477053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Points positifs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 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400" dirty="0" smtClean="0"/>
              <a:t> </a:t>
            </a:r>
            <a:r>
              <a:rPr lang="fr-FR" dirty="0" smtClean="0"/>
              <a:t>Le cadrage règlementaire est complet :</a:t>
            </a:r>
            <a:endParaRPr lang="fr-FR" dirty="0" smtClean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i="1" dirty="0" smtClean="0"/>
              <a:t> </a:t>
            </a:r>
            <a:r>
              <a:rPr lang="fr-FR" sz="1600" i="1" dirty="0" smtClean="0"/>
              <a:t>suite à la loi bancaire du 26 juillet 2013, décrets et arrêtés sur  :</a:t>
            </a:r>
            <a:endParaRPr lang="fr-FR" i="1" dirty="0" smtClean="0"/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consolidation du droit au compte,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détection précoce des difficultés et accompagnement des clients par la signature de la Charte d’inclusion bancaire et de prévention du surendettement,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limitation des frais bancaires</a:t>
            </a:r>
            <a:endParaRPr lang="fr-FR" sz="1600" i="1" dirty="0" smtClean="0"/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600" i="1" dirty="0" smtClean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Notamment l’amélioration des procédures de traitement du surendettement est cadrée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Par la loi de sécurisation bancaire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Par la loi relative à la consommation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Par la loi ALUR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400" i="1" dirty="0" smtClean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400" i="1" dirty="0" smtClean="0"/>
              <a:t> </a:t>
            </a:r>
            <a:r>
              <a:rPr lang="fr-FR" dirty="0" smtClean="0"/>
              <a:t>l’Observatoire de l’inclusion bancaire est créé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Une première programmation d’études est lancée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L’Observatoire recevra les rapports de banques sur les mesures prises en faveur des clients en situation de fragilité </a:t>
            </a:r>
            <a:endParaRPr lang="fr-FR" sz="2000" b="1" dirty="0" smtClean="0">
              <a:solidFill>
                <a:srgbClr val="FF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328"/>
            <a:ext cx="733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220072" y="980729"/>
            <a:ext cx="3672408" cy="4813625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7030A0"/>
                </a:solidFill>
              </a:rPr>
              <a:t>Points de vigilance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  </a:t>
            </a:r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700" dirty="0" smtClean="0"/>
              <a:t> </a:t>
            </a:r>
            <a:r>
              <a:rPr lang="fr-FR" dirty="0" smtClean="0"/>
              <a:t>le développement des points conseils budget a pris du retard et une nouvelle mission doit préciser l’organisation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  les enjeux et les contraintes sont forts :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800 000 ménages sont potentiellement concernés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Le dispositif doit être largement implanté, homogène, proposer une médiation effective et trouver son financement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400" i="1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400" i="1" dirty="0" smtClean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i="1" dirty="0" smtClean="0"/>
              <a:t>  </a:t>
            </a:r>
            <a:r>
              <a:rPr lang="fr-FR" dirty="0" smtClean="0"/>
              <a:t>Le projet de registre national des crédits à la consommation a été rejeté par le Conseil constitutionnel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Un groupe de travail doit rendre des propositions en mars 2015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200" i="1" dirty="0" smtClean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Sommaire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solidFill>
                  <a:schemeClr val="bg1">
                    <a:lumMod val="65000"/>
                  </a:schemeClr>
                </a:solidFill>
              </a:rPr>
              <a:t>Mission IGAS n°2014-49</a:t>
            </a:r>
            <a:endParaRPr lang="sv-SE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27584" y="1556792"/>
            <a:ext cx="77768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b="1" dirty="0" smtClean="0"/>
              <a:t> </a:t>
            </a:r>
            <a:r>
              <a:rPr lang="fr-FR" sz="2000" b="1" dirty="0" smtClean="0"/>
              <a:t>Introduction : le cadre de travail de la mission IGAS et la mobilisation des services et des acteurs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2000" b="1" dirty="0" smtClean="0"/>
          </a:p>
          <a:p>
            <a:pPr lvl="1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000" b="1" dirty="0" smtClean="0"/>
              <a:t> Un contexte de concentration de la pauvreté, de croissance de la pauvreté des enfants et de durcissement de l’opinion face  à la solidarité</a:t>
            </a:r>
          </a:p>
          <a:p>
            <a:pPr lvl="1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2000" b="1" dirty="0"/>
          </a:p>
          <a:p>
            <a:pPr lvl="1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000" b="1" dirty="0" smtClean="0"/>
              <a:t> Au terme de la 2</a:t>
            </a:r>
            <a:r>
              <a:rPr lang="fr-FR" sz="2000" b="1" baseline="30000" dirty="0" smtClean="0"/>
              <a:t>ème</a:t>
            </a:r>
            <a:r>
              <a:rPr lang="fr-FR" sz="2000" b="1" dirty="0" smtClean="0"/>
              <a:t> année de mise en œuvre du plan, un bilan d’ensemble</a:t>
            </a:r>
            <a:r>
              <a:rPr lang="fr-FR" sz="2000" b="1" dirty="0" smtClean="0">
                <a:solidFill>
                  <a:srgbClr val="FF0000"/>
                </a:solidFill>
              </a:rPr>
              <a:t> </a:t>
            </a:r>
            <a:r>
              <a:rPr lang="fr-FR" sz="2000" b="1" dirty="0" smtClean="0"/>
              <a:t>globalement positif avec des engagements tenus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2000" b="1" dirty="0" smtClean="0"/>
          </a:p>
          <a:p>
            <a:pPr marL="457200" lvl="2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000" b="1" dirty="0" smtClean="0"/>
              <a:t> Bilan d’étape par grands thèmes</a:t>
            </a:r>
          </a:p>
          <a:p>
            <a:pPr lvl="1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2000" b="1" dirty="0" smtClean="0"/>
          </a:p>
          <a:p>
            <a:pPr lvl="1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000" b="1" dirty="0" smtClean="0"/>
              <a:t> Conclusion </a:t>
            </a:r>
            <a:endParaRPr lang="fr-FR" b="1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328"/>
            <a:ext cx="733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700" b="1" dirty="0" smtClean="0">
                <a:solidFill>
                  <a:schemeClr val="bg1"/>
                </a:solidFill>
              </a:rPr>
              <a:t>Gouvernance</a:t>
            </a:r>
            <a:endParaRPr lang="fr-FR" sz="27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7504" y="908720"/>
            <a:ext cx="3600400" cy="5832648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Points positifs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1000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000" dirty="0" smtClean="0"/>
              <a:t> </a:t>
            </a:r>
            <a:r>
              <a:rPr lang="fr-FR" dirty="0" smtClean="0"/>
              <a:t>le comité AGILLE conforte et développe les expérimentations avec les CG </a:t>
            </a:r>
            <a:endParaRPr lang="fr-FR" sz="2400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La </a:t>
            </a:r>
            <a:r>
              <a:rPr lang="fr-FR" dirty="0" smtClean="0"/>
              <a:t>participation des usagers est en œuvre sur plusieurs niveaux et domaines du Plan :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Le 8è collège du CNLE, les CCPRA (en cours d’évaluation)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Concertation pour l’élaboration des plans locaux d’action d’accès aux droits</a:t>
            </a:r>
          </a:p>
          <a:p>
            <a:pPr lvl="1">
              <a:buClr>
                <a:schemeClr val="accent1">
                  <a:lumMod val="75000"/>
                </a:schemeClr>
              </a:buClr>
            </a:pPr>
            <a:endParaRPr lang="fr-FR" sz="1400" i="1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Le suivi et l’impact national et local des mesures du Plan sont cadrés 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400" i="1" dirty="0" smtClean="0"/>
              <a:t>Tableau de bord général des indicateurs de suivi et d’impact mis à jour fin 2014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400" i="1" dirty="0" smtClean="0"/>
              <a:t>Diffusion du Guide DREES-INSEE sur les indicateurs locaux du Plan et premières remontées (Franche-Comté</a:t>
            </a:r>
            <a:r>
              <a:rPr lang="fr-FR" sz="1400" i="1" dirty="0" smtClean="0"/>
              <a:t>)</a:t>
            </a:r>
            <a:endParaRPr lang="fr-FR" sz="1400" i="1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328"/>
            <a:ext cx="733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525344"/>
            <a:ext cx="2133600" cy="365125"/>
          </a:xfrm>
        </p:spPr>
        <p:txBody>
          <a:bodyPr/>
          <a:lstStyle/>
          <a:p>
            <a:fld id="{E43C3C3F-8617-471D-A90E-85346127962A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067944" y="908720"/>
            <a:ext cx="4680520" cy="1692771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FFC000"/>
                </a:solidFill>
              </a:rPr>
              <a:t>Points de critique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u="sng" dirty="0" smtClean="0">
                <a:solidFill>
                  <a:srgbClr val="92D050"/>
                </a:solidFill>
              </a:rPr>
              <a:t> 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700" dirty="0" smtClean="0"/>
              <a:t> </a:t>
            </a:r>
            <a:r>
              <a:rPr lang="fr-FR" dirty="0" smtClean="0"/>
              <a:t>Des faiblesses de l’appareil statistique non traitées dans le cadre du plan</a:t>
            </a:r>
            <a:endParaRPr lang="fr-FR" sz="2000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Sur le </a:t>
            </a:r>
            <a:r>
              <a:rPr lang="fr-FR" sz="1400" i="1" dirty="0" err="1" smtClean="0"/>
              <a:t>non-recours</a:t>
            </a:r>
            <a:r>
              <a:rPr lang="fr-FR" sz="1400" i="1" dirty="0" smtClean="0"/>
              <a:t>, sur les quartiers de la politique de la ville, sur les zones rurales isolées et sur l’Outre-mer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067944" y="2708920"/>
            <a:ext cx="4680520" cy="4078039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1700" b="1" u="sng" dirty="0" smtClean="0">
                <a:solidFill>
                  <a:srgbClr val="7030A0"/>
                </a:solidFill>
              </a:rPr>
              <a:t>Points de vigilance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1700" b="1" u="sng" dirty="0" smtClean="0">
                <a:solidFill>
                  <a:srgbClr val="92D050"/>
                </a:solidFill>
              </a:rPr>
              <a:t> 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b="1" dirty="0" smtClean="0"/>
              <a:t>Le suivi interministériel s’est mis en </a:t>
            </a:r>
            <a:r>
              <a:rPr lang="fr-FR" b="1" dirty="0" smtClean="0"/>
              <a:t>place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dirty="0" smtClean="0"/>
              <a:t> </a:t>
            </a:r>
            <a:r>
              <a:rPr lang="fr-FR" sz="1400" i="1" dirty="0" smtClean="0"/>
              <a:t>mais la coordination reste à consolider</a:t>
            </a:r>
            <a:endParaRPr lang="fr-FR" sz="1600" i="1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sz="1700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1700" dirty="0" smtClean="0"/>
              <a:t> </a:t>
            </a:r>
            <a:r>
              <a:rPr lang="fr-FR" dirty="0" smtClean="0"/>
              <a:t>la mobilisation locale, bien « outillée » par des guides et des indicateurs, tarde à se concrétiser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Attente de remontée des plans d’action locaux  d’accès aux droits, de schémas de domiciliation et de diagnostics à 360°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Le calendrier retardé des </a:t>
            </a:r>
            <a:r>
              <a:rPr lang="fr-FR" dirty="0" smtClean="0"/>
              <a:t>EGTS </a:t>
            </a:r>
            <a:r>
              <a:rPr lang="fr-FR" dirty="0" smtClean="0"/>
              <a:t>soulève des attentes</a:t>
            </a:r>
            <a:endParaRPr lang="fr-FR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Les réunions locales et </a:t>
            </a:r>
            <a:r>
              <a:rPr lang="fr-FR" sz="1400" i="1" dirty="0" smtClean="0"/>
              <a:t>les rapports de </a:t>
            </a:r>
            <a:r>
              <a:rPr lang="fr-FR" sz="1400" i="1" dirty="0" smtClean="0"/>
              <a:t>synthèse </a:t>
            </a:r>
            <a:r>
              <a:rPr lang="fr-FR" sz="1400" i="1" dirty="0" smtClean="0"/>
              <a:t>sont réalisés</a:t>
            </a:r>
            <a:r>
              <a:rPr lang="fr-FR" sz="1400" i="1" dirty="0" smtClean="0"/>
              <a:t>, mais de fortes attentes sur la suite à </a:t>
            </a:r>
            <a:r>
              <a:rPr lang="fr-FR" sz="1400" i="1" dirty="0" smtClean="0"/>
              <a:t>donner</a:t>
            </a:r>
            <a:r>
              <a:rPr lang="fr-FR" sz="1400" i="1" dirty="0" smtClean="0"/>
              <a:t> </a:t>
            </a:r>
            <a:r>
              <a:rPr lang="fr-FR" sz="1400" i="1" dirty="0" smtClean="0"/>
              <a:t>(plans d’action). </a:t>
            </a:r>
            <a:endParaRPr lang="fr-FR" b="1" dirty="0" smtClean="0">
              <a:solidFill>
                <a:srgbClr val="FF0000"/>
              </a:solidFill>
            </a:endParaRP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Introduction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3568" y="980728"/>
            <a:ext cx="7992888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000" b="1" dirty="0" smtClean="0"/>
              <a:t> Le cadre de travail de la mission IGAS et la mobilisation des services et des acteurs nationaux et locaux :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b="1" dirty="0" smtClean="0">
              <a:solidFill>
                <a:srgbClr val="FF0000"/>
              </a:solidFill>
            </a:endParaRPr>
          </a:p>
          <a:p>
            <a:pPr lvl="1" algn="just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i="1" dirty="0" smtClean="0"/>
              <a:t> </a:t>
            </a:r>
            <a:r>
              <a:rPr lang="fr-FR" dirty="0" smtClean="0"/>
              <a:t>La lettre de mission du Premier ministre du 13 mars 2014 demande de poursuivre la «</a:t>
            </a:r>
            <a:r>
              <a:rPr lang="fr-FR" i="1" dirty="0" smtClean="0"/>
              <a:t> mission sur le suivi du plan pluriannuel… afin d’assurer un déploiement efficace et le respect de son calendrier </a:t>
            </a:r>
            <a:r>
              <a:rPr lang="fr-FR" dirty="0" smtClean="0"/>
              <a:t>»</a:t>
            </a:r>
            <a:r>
              <a:rPr lang="fr-FR" i="1" dirty="0" smtClean="0"/>
              <a:t> </a:t>
            </a:r>
          </a:p>
          <a:p>
            <a:pPr lvl="1" algn="just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i="1" dirty="0" smtClean="0"/>
          </a:p>
          <a:p>
            <a:pPr lvl="1" algn="just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/>
              <a:t> La feuille de route 2014 ajoute aux 61 mesures initialement inscrites dans le Plan pluriannuel, 8 mesures nouvelles</a:t>
            </a:r>
          </a:p>
          <a:p>
            <a:pPr lvl="1" algn="just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/>
          </a:p>
          <a:p>
            <a:pPr lvl="1" algn="just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/>
              <a:t>Le rôle de l’IGAS est d’« </a:t>
            </a:r>
            <a:r>
              <a:rPr lang="fr-FR" i="1" dirty="0" smtClean="0"/>
              <a:t>analyser la montée en charge, l’impact du plan, d’évaluer la poursuite de son appropriation territoriale et de formuler des recommandations </a:t>
            </a:r>
            <a:r>
              <a:rPr lang="fr-FR" dirty="0" smtClean="0"/>
              <a:t>»</a:t>
            </a:r>
          </a:p>
          <a:p>
            <a:pPr lvl="1" algn="just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/>
          </a:p>
          <a:p>
            <a:pPr lvl="1" algn="just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/>
              <a:t>La DGCS est chargée du « </a:t>
            </a:r>
            <a:r>
              <a:rPr lang="fr-FR" i="1" dirty="0" smtClean="0"/>
              <a:t>déploiement de l’animation stratégique et de la coordination sur le terrain (démarches partenariales, expérimentations…) </a:t>
            </a:r>
            <a:r>
              <a:rPr lang="fr-FR" dirty="0" smtClean="0"/>
              <a:t>» : elle anime les Etats généraux du travail social avec les acteurs et la démarche AGILLE avec les conseils généraux expérimentateurs.</a:t>
            </a:r>
          </a:p>
          <a:p>
            <a:pPr lvl="1" algn="just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dirty="0" smtClean="0"/>
          </a:p>
          <a:p>
            <a:pPr lvl="1" algn="just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dirty="0" smtClean="0"/>
              <a:t>Un tableau de bord national des indicateurs du Plan est alimenté par la DREES et les indicateurs régionaux  sont déclinés suivant une maquette  conjointe aux DR-INSEE et aux DRJSCS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</a:pPr>
            <a:endParaRPr lang="fr-FR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328"/>
            <a:ext cx="733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Mission IGAS n°2014-49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27384"/>
            <a:ext cx="9144000" cy="7920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700" b="1" dirty="0" smtClean="0">
                <a:solidFill>
                  <a:schemeClr val="bg1"/>
                </a:solidFill>
              </a:rPr>
              <a:t>Les 7 thèmes d’intervention du Plan</a:t>
            </a:r>
            <a:endParaRPr lang="fr-FR" sz="2700" b="1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131840" y="6520259"/>
            <a:ext cx="2895600" cy="365125"/>
          </a:xfrm>
        </p:spPr>
        <p:txBody>
          <a:bodyPr/>
          <a:lstStyle/>
          <a:p>
            <a:r>
              <a:rPr lang="fr-FR" smtClean="0"/>
              <a:t>Mission IGAS n°2014-49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39552" y="1268760"/>
            <a:ext cx="8136904" cy="3557897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fr-FR" sz="2000" b="1" dirty="0" smtClean="0">
                <a:solidFill>
                  <a:schemeClr val="tx2"/>
                </a:solidFill>
              </a:rPr>
              <a:t>7 thèmes</a:t>
            </a:r>
          </a:p>
          <a:p>
            <a:pPr marL="342900" indent="19050" algn="ctr">
              <a:buClr>
                <a:schemeClr val="accent1">
                  <a:lumMod val="75000"/>
                </a:schemeClr>
              </a:buClr>
            </a:pPr>
            <a:endParaRPr lang="fr-FR" b="1" dirty="0" smtClean="0"/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Accès aux droits et aux biens essentiels</a:t>
            </a:r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</a:pPr>
            <a:endParaRPr lang="fr-FR" dirty="0" smtClean="0"/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Travail et emploi</a:t>
            </a:r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 smtClean="0"/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Hébergement et logement</a:t>
            </a:r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 smtClean="0"/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 Santé</a:t>
            </a:r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 smtClean="0"/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Familles et enfance </a:t>
            </a:r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 smtClean="0"/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Inclusion bancaire et surendettement</a:t>
            </a:r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 smtClean="0"/>
          </a:p>
          <a:p>
            <a:pPr marL="800100" lvl="1" indent="-342900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 smtClean="0"/>
              <a:t>Gouvernance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6540166"/>
            <a:ext cx="467544" cy="27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902896" y="6520259"/>
            <a:ext cx="2133600" cy="365125"/>
          </a:xfrm>
        </p:spPr>
        <p:txBody>
          <a:bodyPr/>
          <a:lstStyle/>
          <a:p>
            <a:fld id="{E43C3C3F-8617-471D-A90E-85346127962A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Les priorités retenues par la mission IGAS  pour 2014 </a:t>
            </a:r>
            <a:r>
              <a:rPr lang="fr-FR" sz="2000" b="1" i="1" dirty="0" smtClean="0"/>
              <a:t>[1/2]</a:t>
            </a:r>
            <a:endParaRPr lang="fr-FR" sz="2800" b="1" i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39552" y="692696"/>
            <a:ext cx="828092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b="1" dirty="0" smtClean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600" i="1" dirty="0" smtClean="0"/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</a:pPr>
            <a:r>
              <a:rPr lang="fr-FR" sz="1600" i="1" dirty="0" smtClean="0"/>
              <a:t>A partir des mesures, initiales ou nouvelles et des recommandations formulées par la précédente mission, la mission IGAS a ciblé pour 2014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</a:pPr>
            <a:endParaRPr lang="fr-FR" dirty="0" smtClean="0">
              <a:solidFill>
                <a:srgbClr val="0070C0"/>
              </a:solidFill>
            </a:endParaRPr>
          </a:p>
          <a:p>
            <a:pPr lvl="3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Symbol"/>
              <a:buChar char="Þ"/>
            </a:pPr>
            <a:r>
              <a:rPr lang="fr-FR" b="1" dirty="0" smtClean="0">
                <a:solidFill>
                  <a:srgbClr val="0070C0"/>
                </a:solidFill>
              </a:rPr>
              <a:t> 19 priorités au sein des 7 grands thèmes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</a:pPr>
            <a:endParaRPr lang="fr-FR" i="1" dirty="0" smtClean="0"/>
          </a:p>
          <a:p>
            <a:pPr marL="0" lvl="1"/>
            <a:r>
              <a:rPr lang="fr-FR" b="1" dirty="0" smtClean="0"/>
              <a:t>Thème : Accès aux droits et aux biens essentiels :</a:t>
            </a:r>
          </a:p>
          <a:p>
            <a:r>
              <a:rPr lang="fr-FR" b="1" i="1" dirty="0" smtClean="0">
                <a:solidFill>
                  <a:srgbClr val="0070C0"/>
                </a:solidFill>
              </a:rPr>
              <a:t>Priorités :</a:t>
            </a:r>
          </a:p>
          <a:p>
            <a:pPr lvl="2"/>
            <a:r>
              <a:rPr lang="fr-FR" b="1" i="1" dirty="0" smtClean="0">
                <a:solidFill>
                  <a:srgbClr val="0070C0"/>
                </a:solidFill>
              </a:rPr>
              <a:t>La montée en charge des rendez-vous des droits mis en œuvre par les CAF</a:t>
            </a:r>
          </a:p>
          <a:p>
            <a:pPr lvl="2"/>
            <a:r>
              <a:rPr lang="fr-FR" b="1" i="1" dirty="0" smtClean="0">
                <a:solidFill>
                  <a:srgbClr val="0070C0"/>
                </a:solidFill>
              </a:rPr>
              <a:t>Les suites données à l’expérimentation du dossier simplifié</a:t>
            </a:r>
          </a:p>
          <a:p>
            <a:pPr lvl="2"/>
            <a:r>
              <a:rPr lang="fr-FR" b="1" i="1" dirty="0" smtClean="0">
                <a:solidFill>
                  <a:srgbClr val="0070C0"/>
                </a:solidFill>
              </a:rPr>
              <a:t>La fusion du RSA-activité et de la PPE</a:t>
            </a:r>
          </a:p>
          <a:p>
            <a:pPr lvl="1">
              <a:buNone/>
            </a:pPr>
            <a:endParaRPr lang="fr-FR" sz="1600" b="1" i="1" dirty="0" smtClean="0"/>
          </a:p>
          <a:p>
            <a:pPr marL="0" lvl="1"/>
            <a:r>
              <a:rPr lang="fr-FR" b="1" dirty="0" smtClean="0"/>
              <a:t>Thème : Travail et emploi :</a:t>
            </a:r>
            <a:endParaRPr lang="fr-FR" sz="2000" b="1" dirty="0" smtClean="0"/>
          </a:p>
          <a:p>
            <a:r>
              <a:rPr lang="fr-FR" b="1" i="1" dirty="0" smtClean="0">
                <a:solidFill>
                  <a:srgbClr val="0070C0"/>
                </a:solidFill>
              </a:rPr>
              <a:t>Priorités : </a:t>
            </a:r>
          </a:p>
          <a:p>
            <a:r>
              <a:rPr lang="fr-FR" b="1" i="1" dirty="0" smtClean="0">
                <a:solidFill>
                  <a:srgbClr val="0070C0"/>
                </a:solidFill>
              </a:rPr>
              <a:t>	Le déploiement de la garantie jeunes</a:t>
            </a:r>
          </a:p>
          <a:p>
            <a:pPr lvl="2"/>
            <a:r>
              <a:rPr lang="fr-FR" b="1" i="1" dirty="0" smtClean="0">
                <a:solidFill>
                  <a:srgbClr val="0070C0"/>
                </a:solidFill>
              </a:rPr>
              <a:t>La réforme du financement de l’insertion par l’économique</a:t>
            </a:r>
          </a:p>
          <a:p>
            <a:pPr lvl="1">
              <a:buNone/>
            </a:pPr>
            <a:endParaRPr lang="fr-FR" sz="1600" b="1" i="1" dirty="0" smtClean="0"/>
          </a:p>
          <a:p>
            <a:pPr marL="0" lvl="1"/>
            <a:r>
              <a:rPr lang="fr-FR" b="1" dirty="0" smtClean="0"/>
              <a:t>Thème : Hébergement et logement :</a:t>
            </a:r>
          </a:p>
          <a:p>
            <a:r>
              <a:rPr lang="fr-FR" b="1" i="1" dirty="0" smtClean="0">
                <a:solidFill>
                  <a:srgbClr val="0070C0"/>
                </a:solidFill>
              </a:rPr>
              <a:t>Priorités :  </a:t>
            </a:r>
          </a:p>
          <a:p>
            <a:r>
              <a:rPr lang="fr-FR" b="1" i="1" dirty="0" smtClean="0">
                <a:solidFill>
                  <a:srgbClr val="0070C0"/>
                </a:solidFill>
              </a:rPr>
              <a:t>	La construction de logements très sociaux</a:t>
            </a:r>
          </a:p>
          <a:p>
            <a:r>
              <a:rPr lang="fr-FR" b="1" i="1" dirty="0" smtClean="0">
                <a:solidFill>
                  <a:srgbClr val="0070C0"/>
                </a:solidFill>
              </a:rPr>
              <a:t>	L’effectivité du DALO</a:t>
            </a:r>
          </a:p>
          <a:p>
            <a:r>
              <a:rPr lang="fr-FR" b="1" i="1" dirty="0" smtClean="0">
                <a:solidFill>
                  <a:srgbClr val="0070C0"/>
                </a:solidFill>
              </a:rPr>
              <a:t>	Les diagnostics à 360° et la fin de la gestion au thermomètre</a:t>
            </a:r>
            <a:r>
              <a:rPr lang="fr-FR" sz="2000" b="1" dirty="0" smtClean="0"/>
              <a:t>	</a:t>
            </a:r>
            <a:endParaRPr lang="fr-FR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328"/>
            <a:ext cx="733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Les priorités de la mission IGAS  en 2014 </a:t>
            </a:r>
            <a:r>
              <a:rPr lang="fr-FR" sz="2000" b="1" i="1" dirty="0" smtClean="0"/>
              <a:t>[2/2]</a:t>
            </a:r>
            <a:endParaRPr lang="fr-FR" sz="2000" b="1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539552" y="692696"/>
            <a:ext cx="8280920" cy="654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</a:pPr>
            <a:endParaRPr lang="fr-FR" i="1" dirty="0" smtClean="0"/>
          </a:p>
          <a:p>
            <a:r>
              <a:rPr lang="fr-FR" b="1" dirty="0" smtClean="0"/>
              <a:t>Thème : Santé</a:t>
            </a:r>
            <a:r>
              <a:rPr lang="fr-FR" dirty="0" smtClean="0"/>
              <a:t> </a:t>
            </a:r>
            <a:r>
              <a:rPr lang="fr-FR" b="1" dirty="0" smtClean="0"/>
              <a:t>:</a:t>
            </a:r>
            <a:endParaRPr lang="fr-FR" sz="2000" b="1" dirty="0" smtClean="0"/>
          </a:p>
          <a:p>
            <a:r>
              <a:rPr lang="fr-FR" b="1" i="1" dirty="0" smtClean="0">
                <a:solidFill>
                  <a:srgbClr val="0070C0"/>
                </a:solidFill>
              </a:rPr>
              <a:t>Priorités : </a:t>
            </a:r>
          </a:p>
          <a:p>
            <a:r>
              <a:rPr lang="fr-FR" b="1" i="1" dirty="0" smtClean="0">
                <a:solidFill>
                  <a:srgbClr val="0070C0"/>
                </a:solidFill>
              </a:rPr>
              <a:t>	La généralisation de l’accès aux soins et de la complémentaire santé</a:t>
            </a:r>
          </a:p>
          <a:p>
            <a:r>
              <a:rPr lang="fr-FR" b="1" i="1" dirty="0" smtClean="0">
                <a:solidFill>
                  <a:srgbClr val="0070C0"/>
                </a:solidFill>
              </a:rPr>
              <a:t>	La santé mentale et la précarité</a:t>
            </a:r>
          </a:p>
          <a:p>
            <a:pPr lvl="2"/>
            <a:endParaRPr lang="fr-FR" b="1" i="1" dirty="0" smtClean="0"/>
          </a:p>
          <a:p>
            <a:pPr marL="0" lvl="1"/>
            <a:r>
              <a:rPr lang="fr-FR" b="1" dirty="0" smtClean="0"/>
              <a:t>Thème : Familles et enfance :</a:t>
            </a:r>
            <a:endParaRPr lang="fr-FR" sz="2000" b="1" dirty="0" smtClean="0"/>
          </a:p>
          <a:p>
            <a:r>
              <a:rPr lang="fr-FR" b="1" i="1" dirty="0" smtClean="0">
                <a:solidFill>
                  <a:srgbClr val="0070C0"/>
                </a:solidFill>
              </a:rPr>
              <a:t>Priorités :</a:t>
            </a:r>
          </a:p>
          <a:p>
            <a:r>
              <a:rPr lang="fr-FR" b="1" i="1" dirty="0" smtClean="0">
                <a:solidFill>
                  <a:srgbClr val="0070C0"/>
                </a:solidFill>
              </a:rPr>
              <a:t>	L’accueil en structures collectives des enfants de moins de 3 ans</a:t>
            </a:r>
          </a:p>
          <a:p>
            <a:r>
              <a:rPr lang="fr-FR" b="1" i="1" dirty="0" smtClean="0">
                <a:solidFill>
                  <a:srgbClr val="FF0000"/>
                </a:solidFill>
              </a:rPr>
              <a:t>	</a:t>
            </a:r>
            <a:endParaRPr lang="fr-FR" b="1" i="1" dirty="0" smtClean="0"/>
          </a:p>
          <a:p>
            <a:pPr marL="0" lvl="1"/>
            <a:r>
              <a:rPr lang="fr-FR" b="1" dirty="0" smtClean="0"/>
              <a:t>Thème : Inclusion bancaire et surendettement :</a:t>
            </a:r>
            <a:endParaRPr lang="fr-FR" sz="2000" b="1" dirty="0" smtClean="0"/>
          </a:p>
          <a:p>
            <a:r>
              <a:rPr lang="fr-FR" b="1" i="1" dirty="0" smtClean="0">
                <a:solidFill>
                  <a:srgbClr val="0070C0"/>
                </a:solidFill>
              </a:rPr>
              <a:t>Priorités : </a:t>
            </a:r>
          </a:p>
          <a:p>
            <a:r>
              <a:rPr lang="fr-FR" b="1" i="1" dirty="0" smtClean="0">
                <a:solidFill>
                  <a:srgbClr val="0070C0"/>
                </a:solidFill>
              </a:rPr>
              <a:t>	Le développement du réseau de « Points conseil budget »</a:t>
            </a:r>
          </a:p>
          <a:p>
            <a:r>
              <a:rPr lang="fr-FR" b="1" i="1" dirty="0" smtClean="0">
                <a:solidFill>
                  <a:srgbClr val="0070C0"/>
                </a:solidFill>
              </a:rPr>
              <a:t>	Les procédures de traitement du surendettement</a:t>
            </a:r>
          </a:p>
          <a:p>
            <a:pPr lvl="2"/>
            <a:endParaRPr lang="fr-FR" b="1" i="1" dirty="0" smtClean="0"/>
          </a:p>
          <a:p>
            <a:pPr marL="0" lvl="1"/>
            <a:r>
              <a:rPr lang="fr-FR" b="1" dirty="0" smtClean="0"/>
              <a:t>Thème : Gouvernance des politiques de solidarité :</a:t>
            </a:r>
          </a:p>
          <a:p>
            <a:r>
              <a:rPr lang="fr-FR" b="1" i="1" dirty="0" smtClean="0">
                <a:solidFill>
                  <a:srgbClr val="0070C0"/>
                </a:solidFill>
              </a:rPr>
              <a:t>Priorités : </a:t>
            </a:r>
          </a:p>
          <a:p>
            <a:r>
              <a:rPr lang="fr-FR" b="1" i="1" dirty="0" smtClean="0">
                <a:solidFill>
                  <a:srgbClr val="0070C0"/>
                </a:solidFill>
              </a:rPr>
              <a:t>	Le développement de la démarche AGILLE (Club des expérimentateurs)</a:t>
            </a:r>
          </a:p>
          <a:p>
            <a:r>
              <a:rPr lang="fr-FR" b="1" i="1" dirty="0" smtClean="0">
                <a:solidFill>
                  <a:srgbClr val="0070C0"/>
                </a:solidFill>
              </a:rPr>
              <a:t>	La mobilisation des territoires</a:t>
            </a:r>
          </a:p>
          <a:p>
            <a:r>
              <a:rPr lang="fr-FR" b="1" i="1" dirty="0" smtClean="0">
                <a:solidFill>
                  <a:srgbClr val="0070C0"/>
                </a:solidFill>
              </a:rPr>
              <a:t>	L’organisation des Etats généraux du travail social</a:t>
            </a:r>
          </a:p>
          <a:p>
            <a:r>
              <a:rPr lang="fr-FR" b="1" i="1" dirty="0" smtClean="0">
                <a:solidFill>
                  <a:srgbClr val="0070C0"/>
                </a:solidFill>
              </a:rPr>
              <a:t>	La participation des usagers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</a:pPr>
            <a:endParaRPr lang="fr-FR" dirty="0" smtClean="0"/>
          </a:p>
          <a:p>
            <a:pPr marL="0" lvl="1">
              <a:lnSpc>
                <a:spcPct val="80000"/>
              </a:lnSpc>
              <a:buClr>
                <a:schemeClr val="accent1">
                  <a:lumMod val="75000"/>
                </a:schemeClr>
              </a:buClr>
            </a:pPr>
            <a:r>
              <a:rPr lang="fr-FR" sz="2000" b="1" dirty="0" smtClean="0"/>
              <a:t>	</a:t>
            </a:r>
            <a:endParaRPr lang="fr-FR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328"/>
            <a:ext cx="733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Le calendrier de mise en œuvre du Plan en 2014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131840" y="6448251"/>
            <a:ext cx="2895600" cy="365125"/>
          </a:xfrm>
        </p:spPr>
        <p:txBody>
          <a:bodyPr/>
          <a:lstStyle/>
          <a:p>
            <a:r>
              <a:rPr lang="fr-FR" smtClean="0"/>
              <a:t>Mission IGAS n°2014-49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0" y="764704"/>
            <a:ext cx="9144000" cy="62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</a:pPr>
            <a:endParaRPr lang="fr-FR" dirty="0" smtClean="0"/>
          </a:p>
          <a:p>
            <a:pPr>
              <a:buClr>
                <a:schemeClr val="accent1">
                  <a:lumMod val="75000"/>
                </a:schemeClr>
              </a:buClr>
            </a:pPr>
            <a:endParaRPr lang="fr-FR" sz="2000" b="1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328"/>
            <a:ext cx="733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11" name="Flèche droite 10"/>
          <p:cNvSpPr/>
          <p:nvPr/>
        </p:nvSpPr>
        <p:spPr>
          <a:xfrm>
            <a:off x="107504" y="3861048"/>
            <a:ext cx="878497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72008" y="5445224"/>
            <a:ext cx="3995936" cy="33855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        </a:t>
            </a:r>
            <a:r>
              <a:rPr lang="fr-FR" sz="1400" dirty="0" smtClean="0"/>
              <a:t>RIM :  28 mars, 20 mai, 12 novembre 2014 </a:t>
            </a:r>
            <a:endParaRPr lang="fr-FR" sz="1600" dirty="0"/>
          </a:p>
        </p:txBody>
      </p:sp>
      <p:sp>
        <p:nvSpPr>
          <p:cNvPr id="13" name="ZoneTexte 12"/>
          <p:cNvSpPr txBox="1"/>
          <p:nvPr/>
        </p:nvSpPr>
        <p:spPr>
          <a:xfrm>
            <a:off x="2555776" y="4581128"/>
            <a:ext cx="1296144" cy="3693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avril-août</a:t>
            </a:r>
            <a:endParaRPr lang="fr-FR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4211960" y="4581128"/>
            <a:ext cx="2339752" cy="3693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Septembre-novembre</a:t>
            </a:r>
            <a:endParaRPr lang="fr-FR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6876256" y="4581128"/>
            <a:ext cx="1584176" cy="64633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Décembre-février</a:t>
            </a:r>
            <a:endParaRPr lang="fr-FR" b="1" dirty="0"/>
          </a:p>
        </p:txBody>
      </p:sp>
      <p:cxnSp>
        <p:nvCxnSpPr>
          <p:cNvPr id="16" name="Connecteur droit 15"/>
          <p:cNvCxnSpPr/>
          <p:nvPr/>
        </p:nvCxnSpPr>
        <p:spPr>
          <a:xfrm>
            <a:off x="2339752" y="1340768"/>
            <a:ext cx="0" cy="381642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067944" y="1340768"/>
            <a:ext cx="0" cy="381642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6660232" y="908720"/>
            <a:ext cx="0" cy="432048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/>
          <p:cNvSpPr/>
          <p:nvPr/>
        </p:nvSpPr>
        <p:spPr>
          <a:xfrm>
            <a:off x="2843808" y="4077072"/>
            <a:ext cx="216024" cy="216024"/>
          </a:xfrm>
          <a:prstGeom prst="ellipse">
            <a:avLst/>
          </a:prstGeom>
          <a:solidFill>
            <a:srgbClr val="29FF8A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724128" y="4077072"/>
            <a:ext cx="216024" cy="216024"/>
          </a:xfrm>
          <a:prstGeom prst="ellipse">
            <a:avLst/>
          </a:prstGeom>
          <a:solidFill>
            <a:srgbClr val="29FF8A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251520" y="5517232"/>
            <a:ext cx="216024" cy="216024"/>
          </a:xfrm>
          <a:prstGeom prst="ellipse">
            <a:avLst/>
          </a:prstGeom>
          <a:solidFill>
            <a:srgbClr val="29FF8A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39552" y="4581128"/>
            <a:ext cx="1584176" cy="3693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Janvier-mars</a:t>
            </a:r>
            <a:endParaRPr lang="fr-FR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107504" y="5877272"/>
            <a:ext cx="6588224" cy="33855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        </a:t>
            </a:r>
            <a:r>
              <a:rPr lang="fr-FR" sz="1400" dirty="0" smtClean="0"/>
              <a:t>réunions interministérielles (DGCS) : 3 juillet, 28 novembre 2014</a:t>
            </a:r>
            <a:endParaRPr lang="fr-FR" sz="1600" dirty="0"/>
          </a:p>
        </p:txBody>
      </p:sp>
      <p:sp>
        <p:nvSpPr>
          <p:cNvPr id="27" name="Ellipse 26"/>
          <p:cNvSpPr/>
          <p:nvPr/>
        </p:nvSpPr>
        <p:spPr>
          <a:xfrm>
            <a:off x="251520" y="5949280"/>
            <a:ext cx="216024" cy="216024"/>
          </a:xfrm>
          <a:prstGeom prst="ellipse">
            <a:avLst/>
          </a:prstGeom>
          <a:solidFill>
            <a:srgbClr val="DC24B9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107504" y="1628800"/>
            <a:ext cx="2088232" cy="649188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Revalorisation :</a:t>
            </a:r>
          </a:p>
          <a:p>
            <a:pPr algn="ctr"/>
            <a:r>
              <a:rPr lang="fr-FR" sz="1200" dirty="0" smtClean="0"/>
              <a:t>1</a:t>
            </a:r>
            <a:r>
              <a:rPr lang="fr-FR" sz="1200" baseline="30000" dirty="0" smtClean="0"/>
              <a:t>er</a:t>
            </a:r>
            <a:r>
              <a:rPr lang="fr-FR" sz="1200" dirty="0" smtClean="0"/>
              <a:t> janvier : RSA</a:t>
            </a:r>
            <a:endParaRPr lang="fr-FR" sz="1200" b="1" dirty="0" smtClean="0">
              <a:solidFill>
                <a:schemeClr val="tx1"/>
              </a:solidFill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179512" y="2492896"/>
            <a:ext cx="2123728" cy="605909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/>
              <a:t>Mars : Lettre de mission PM à l’IGAS </a:t>
            </a:r>
            <a:endParaRPr lang="fr-FR" sz="1100" b="1" dirty="0" smtClean="0">
              <a:solidFill>
                <a:schemeClr val="tx1"/>
              </a:solidFill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179512" y="3212977"/>
            <a:ext cx="2016224" cy="843945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Mars :</a:t>
            </a:r>
          </a:p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Loi sur la formation</a:t>
            </a:r>
          </a:p>
          <a:p>
            <a:pPr algn="ctr"/>
            <a:r>
              <a:rPr lang="fr-FR" sz="1100" dirty="0" smtClean="0"/>
              <a:t>Loi ALUR</a:t>
            </a:r>
            <a:endParaRPr lang="fr-FR" sz="1100" dirty="0" smtClean="0">
              <a:solidFill>
                <a:schemeClr val="tx1"/>
              </a:solidFill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2411760" y="1052736"/>
            <a:ext cx="1656184" cy="908864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Revalorisations1</a:t>
            </a:r>
            <a:r>
              <a:rPr lang="fr-FR" sz="1200" baseline="30000" dirty="0" smtClean="0">
                <a:solidFill>
                  <a:schemeClr val="tx1"/>
                </a:solidFill>
              </a:rPr>
              <a:t>er</a:t>
            </a:r>
            <a:r>
              <a:rPr lang="fr-FR" sz="1200" dirty="0" smtClean="0">
                <a:solidFill>
                  <a:schemeClr val="tx1"/>
                </a:solidFill>
              </a:rPr>
              <a:t> avril :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ASPA, ASF et CF</a:t>
            </a:r>
          </a:p>
        </p:txBody>
      </p:sp>
      <p:sp>
        <p:nvSpPr>
          <p:cNvPr id="34" name="Ellipse 33"/>
          <p:cNvSpPr/>
          <p:nvPr/>
        </p:nvSpPr>
        <p:spPr>
          <a:xfrm>
            <a:off x="4139952" y="1268760"/>
            <a:ext cx="2376264" cy="908864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Revalorisations : 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</a:t>
            </a:r>
            <a:r>
              <a:rPr lang="fr-FR" sz="1200" baseline="30000" dirty="0" smtClean="0">
                <a:solidFill>
                  <a:schemeClr val="tx1"/>
                </a:solidFill>
              </a:rPr>
              <a:t>er</a:t>
            </a:r>
            <a:r>
              <a:rPr lang="fr-FR" sz="1200" dirty="0" smtClean="0">
                <a:solidFill>
                  <a:schemeClr val="tx1"/>
                </a:solidFill>
              </a:rPr>
              <a:t> septembre : RSA</a:t>
            </a:r>
          </a:p>
          <a:p>
            <a:pPr algn="ctr"/>
            <a:r>
              <a:rPr lang="fr-FR" sz="1200" dirty="0" smtClean="0"/>
              <a:t>1</a:t>
            </a:r>
            <a:r>
              <a:rPr lang="fr-FR" sz="1200" baseline="30000" dirty="0" smtClean="0"/>
              <a:t>er</a:t>
            </a:r>
            <a:r>
              <a:rPr lang="fr-FR" sz="1200" dirty="0" smtClean="0"/>
              <a:t> octobre : ASPA</a:t>
            </a:r>
            <a:endParaRPr lang="fr-FR" sz="1200" dirty="0" smtClean="0">
              <a:solidFill>
                <a:schemeClr val="tx1"/>
              </a:solidFill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6660232" y="2852936"/>
            <a:ext cx="2088232" cy="908864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Début février : présentation du rapport</a:t>
            </a:r>
          </a:p>
        </p:txBody>
      </p:sp>
      <p:sp>
        <p:nvSpPr>
          <p:cNvPr id="36" name="Ellipse 35"/>
          <p:cNvSpPr/>
          <p:nvPr/>
        </p:nvSpPr>
        <p:spPr>
          <a:xfrm>
            <a:off x="4067944" y="3212976"/>
            <a:ext cx="2627784" cy="908864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15 octobre : R</a:t>
            </a:r>
            <a:r>
              <a:rPr lang="fr-FR" sz="1200" dirty="0" smtClean="0">
                <a:solidFill>
                  <a:schemeClr val="tx1"/>
                </a:solidFill>
              </a:rPr>
              <a:t>encontre Président de la République / grandes confédérations</a:t>
            </a:r>
          </a:p>
        </p:txBody>
      </p:sp>
      <p:sp>
        <p:nvSpPr>
          <p:cNvPr id="43" name="Ellipse 42"/>
          <p:cNvSpPr/>
          <p:nvPr/>
        </p:nvSpPr>
        <p:spPr>
          <a:xfrm>
            <a:off x="2339752" y="1988840"/>
            <a:ext cx="1872208" cy="1368152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Juillet/août  : COPIL AGILLE, 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Guides :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accès aux droits,  diagnostics 360°, domiciliation,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GT Indicateurs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2411760" y="3429000"/>
            <a:ext cx="165618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2339752" y="3501009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/>
              <a:t>19 juin : présentation SNS</a:t>
            </a:r>
          </a:p>
          <a:p>
            <a:pPr algn="ctr"/>
            <a:r>
              <a:rPr lang="fr-FR" sz="1100" dirty="0" smtClean="0"/>
              <a:t>4 Août : loi égalité</a:t>
            </a:r>
            <a:endParaRPr lang="fr-FR" sz="1200" dirty="0"/>
          </a:p>
        </p:txBody>
      </p:sp>
      <p:sp>
        <p:nvSpPr>
          <p:cNvPr id="46" name="Ellipse 45"/>
          <p:cNvSpPr/>
          <p:nvPr/>
        </p:nvSpPr>
        <p:spPr>
          <a:xfrm>
            <a:off x="4211960" y="2276872"/>
            <a:ext cx="2376264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4427984" y="2276872"/>
            <a:ext cx="19442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GT EGTS, </a:t>
            </a:r>
          </a:p>
          <a:p>
            <a:pPr algn="ctr"/>
            <a:r>
              <a:rPr lang="fr-FR" sz="1200" dirty="0" smtClean="0"/>
              <a:t>Guide indicateurs,</a:t>
            </a:r>
          </a:p>
          <a:p>
            <a:pPr algn="ctr"/>
            <a:r>
              <a:rPr lang="fr-FR" sz="1200" dirty="0" smtClean="0"/>
              <a:t>Journée pauvreté</a:t>
            </a:r>
          </a:p>
          <a:p>
            <a:pPr algn="ctr"/>
            <a:r>
              <a:rPr lang="fr-FR" sz="1200" dirty="0" smtClean="0"/>
              <a:t>Journée DALO,  COPIL garantie jeunes</a:t>
            </a:r>
            <a:endParaRPr lang="fr-FR" dirty="0"/>
          </a:p>
        </p:txBody>
      </p:sp>
      <p:sp>
        <p:nvSpPr>
          <p:cNvPr id="48" name="Ellipse 47"/>
          <p:cNvSpPr/>
          <p:nvPr/>
        </p:nvSpPr>
        <p:spPr>
          <a:xfrm>
            <a:off x="6732240" y="1988840"/>
            <a:ext cx="1944216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48"/>
          <p:cNvSpPr txBox="1"/>
          <p:nvPr/>
        </p:nvSpPr>
        <p:spPr>
          <a:xfrm>
            <a:off x="6948264" y="213285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Rencontre ALERTE</a:t>
            </a:r>
          </a:p>
          <a:p>
            <a:pPr algn="ctr"/>
            <a:r>
              <a:rPr lang="fr-FR" sz="1200" dirty="0" smtClean="0"/>
              <a:t>Rencontres CNLE</a:t>
            </a:r>
            <a:endParaRPr lang="fr-FR" sz="1200" dirty="0"/>
          </a:p>
        </p:txBody>
      </p:sp>
      <p:sp>
        <p:nvSpPr>
          <p:cNvPr id="50" name="Ellipse 49"/>
          <p:cNvSpPr/>
          <p:nvPr/>
        </p:nvSpPr>
        <p:spPr>
          <a:xfrm>
            <a:off x="6372200" y="4077072"/>
            <a:ext cx="216024" cy="216024"/>
          </a:xfrm>
          <a:prstGeom prst="ellipse">
            <a:avLst/>
          </a:prstGeom>
          <a:solidFill>
            <a:srgbClr val="DC24B9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3275856" y="4077072"/>
            <a:ext cx="216024" cy="216024"/>
          </a:xfrm>
          <a:prstGeom prst="ellipse">
            <a:avLst/>
          </a:prstGeom>
          <a:solidFill>
            <a:srgbClr val="DC24B9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1835696" y="4077072"/>
            <a:ext cx="216024" cy="216024"/>
          </a:xfrm>
          <a:prstGeom prst="ellipse">
            <a:avLst/>
          </a:prstGeom>
          <a:solidFill>
            <a:srgbClr val="29FF8A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107504" y="764704"/>
            <a:ext cx="2088232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0" y="836712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Janvier :</a:t>
            </a:r>
          </a:p>
          <a:p>
            <a:pPr algn="ctr"/>
            <a:r>
              <a:rPr lang="fr-FR" sz="1200" dirty="0" smtClean="0"/>
              <a:t>premier rapport d’évaluation</a:t>
            </a:r>
          </a:p>
          <a:p>
            <a:pPr algn="ctr"/>
            <a:r>
              <a:rPr lang="fr-FR" sz="1200" dirty="0" smtClean="0"/>
              <a:t>Feuille de route 2014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Synthèse </a:t>
            </a:r>
            <a:r>
              <a:rPr lang="fr-FR" sz="2000" b="1" i="1" dirty="0" smtClean="0"/>
              <a:t>[1/2]</a:t>
            </a:r>
            <a:endParaRPr lang="fr-FR" sz="2800" b="1" dirty="0">
              <a:solidFill>
                <a:schemeClr val="bg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328"/>
            <a:ext cx="733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-108520" y="908720"/>
            <a:ext cx="9361040" cy="560153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b="1" dirty="0" smtClean="0"/>
              <a:t>Au terme de la 2</a:t>
            </a:r>
            <a:r>
              <a:rPr lang="fr-FR" b="1" baseline="30000" dirty="0" smtClean="0"/>
              <a:t>ème</a:t>
            </a:r>
            <a:r>
              <a:rPr lang="fr-FR" b="1" dirty="0" smtClean="0"/>
              <a:t> année de mise en œuvre du plan, un bilan d’ensemble globalement positif sur la tenue des engagements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b="1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 </a:t>
            </a:r>
            <a:r>
              <a:rPr lang="fr-FR" sz="1600" b="1" i="1" dirty="0" smtClean="0"/>
              <a:t>Les minima sociaux ont été revalorisés </a:t>
            </a:r>
            <a:r>
              <a:rPr lang="fr-FR" sz="1600" i="1" dirty="0" smtClean="0"/>
              <a:t>: 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RSA au 1</a:t>
            </a:r>
            <a:r>
              <a:rPr lang="fr-FR" sz="1400" i="1" baseline="30000" dirty="0" smtClean="0"/>
              <a:t>er</a:t>
            </a:r>
            <a:r>
              <a:rPr lang="fr-FR" sz="1400" i="1" dirty="0" smtClean="0"/>
              <a:t> janvier (suivant inflation) et au 1</a:t>
            </a:r>
            <a:r>
              <a:rPr lang="fr-FR" sz="1400" i="1" baseline="30000" dirty="0" smtClean="0"/>
              <a:t>er</a:t>
            </a:r>
            <a:r>
              <a:rPr lang="fr-FR" sz="1400" i="1" dirty="0" smtClean="0"/>
              <a:t> septembre (+2%)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ASPA, au 1</a:t>
            </a:r>
            <a:r>
              <a:rPr lang="fr-FR" sz="1400" i="1" baseline="30000" dirty="0" smtClean="0"/>
              <a:t>er</a:t>
            </a:r>
            <a:r>
              <a:rPr lang="fr-FR" sz="1400" i="1" dirty="0" smtClean="0"/>
              <a:t> avril et au 1</a:t>
            </a:r>
            <a:r>
              <a:rPr lang="fr-FR" sz="1400" i="1" baseline="30000" dirty="0" smtClean="0"/>
              <a:t>er</a:t>
            </a:r>
            <a:r>
              <a:rPr lang="fr-FR" sz="1400" i="1" dirty="0" smtClean="0"/>
              <a:t> octobre (revalorisation exceptionnelle)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ASF et CF : au 1</a:t>
            </a:r>
            <a:r>
              <a:rPr lang="fr-FR" sz="1400" i="1" baseline="30000" dirty="0" smtClean="0"/>
              <a:t>er</a:t>
            </a:r>
            <a:r>
              <a:rPr lang="fr-FR" sz="1400" i="1" dirty="0" smtClean="0"/>
              <a:t> avril  (respectivement +5% et +10%)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400" i="1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 </a:t>
            </a:r>
            <a:r>
              <a:rPr lang="fr-FR" sz="1600" b="1" i="1" dirty="0" smtClean="0"/>
              <a:t>Les mesures phares ont été déployées ou sont bien engagées, notamment </a:t>
            </a:r>
            <a:r>
              <a:rPr lang="fr-FR" sz="1600" i="1" dirty="0" smtClean="0"/>
              <a:t>:</a:t>
            </a:r>
            <a:endParaRPr lang="fr-FR" sz="1600" i="1" dirty="0" smtClean="0"/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Rendez vous des droits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Déploiement de la garantie jeunes 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Réforme du financement de l’insertion par l’activité économique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L’accompagnement global des personnes éloignées de l’emploi (conventions CG/Pôle emploi)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La généralisation de l’accès aux soins et de l’accès aux complémentaires santé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Le cadrage de l’accès au compte, de la limitation des frais bancaires et de la prévention du surendettement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600" i="1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 </a:t>
            </a:r>
            <a:r>
              <a:rPr lang="fr-FR" sz="1600" b="1" i="1" dirty="0" smtClean="0"/>
              <a:t>Les lois et règlements doivent permettre une application effective du Plan, notamment :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Loi du 26 juillet 2013 de séparation et de régulation des activités bancaires 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Loi du 24 mars 2014 ALUR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Stratégie nationale de santé et Projet de loi santé (sous réserve du vote de la loi)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400" i="1" dirty="0" smtClean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b="1" i="1" dirty="0" smtClean="0"/>
              <a:t>Une meilleure visibilité du Plan et une mobilisation des acteurs :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Rencontre Président de la République/fédérations du 15 octobre 2014, avec le CNLE, avec le groupe ALERTE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Réunions interministérielles, COPIL transversaux, groupes de travail et Journées thématiques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700" b="1" dirty="0" smtClean="0">
                <a:solidFill>
                  <a:schemeClr val="bg1"/>
                </a:solidFill>
              </a:rPr>
              <a:t>Synthèse </a:t>
            </a:r>
            <a:r>
              <a:rPr lang="fr-FR" sz="2000" b="1" i="1" dirty="0" smtClean="0"/>
              <a:t>[2/2]</a:t>
            </a:r>
            <a:endParaRPr lang="fr-FR" sz="27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980728"/>
            <a:ext cx="8784976" cy="513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sz="2000" b="1" dirty="0" smtClean="0"/>
              <a:t> Des retards dans la mise en œuvre de certaines mesures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lang="fr-FR" b="1" dirty="0" smtClean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i="1" dirty="0" smtClean="0"/>
              <a:t> </a:t>
            </a:r>
            <a:r>
              <a:rPr lang="fr-FR" sz="1600" b="1" i="1" dirty="0" smtClean="0"/>
              <a:t>Une mobilisation locale des acteurs locaux à améliorer :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Les plans locaux d’actions d’accès aux droits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Les schémas de domiciliation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Les diagnostics 360°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600" b="1" i="1" dirty="0" smtClean="0"/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 </a:t>
            </a:r>
            <a:r>
              <a:rPr lang="fr-FR" sz="1600" b="1" i="1" dirty="0" smtClean="0"/>
              <a:t>Des chantiers emblématiques en attente ou modifiés </a:t>
            </a:r>
            <a:r>
              <a:rPr lang="fr-FR" sz="1600" i="1" dirty="0" smtClean="0"/>
              <a:t>: 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EGTS : après les groupes de travail et la synthèse nationale, attente de décisions et de plans d’action 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Le dossier simplifié : une expérimentation recadrée  mais fragile faute de simplification réelle des droits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Le projet de points conseils budget : un scénario retenu tardivement, et une organisation restant à définir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600" i="1" dirty="0" smtClean="0"/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 </a:t>
            </a:r>
            <a:r>
              <a:rPr lang="fr-FR" sz="1600" b="1" i="1" dirty="0" smtClean="0"/>
              <a:t>Une offre de logements sociaux en retrait par rapport aux engagements :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i="1" dirty="0" smtClean="0"/>
              <a:t> </a:t>
            </a:r>
            <a:r>
              <a:rPr lang="fr-FR" sz="1400" i="1" dirty="0" smtClean="0"/>
              <a:t>Les objectifs de  financement de 150 000 logements sociaux et un tiers de PLAI ne sont pas atteints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400" i="1" dirty="0" smtClean="0"/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600" b="1" i="1" dirty="0" smtClean="0"/>
              <a:t>Un accueil de places de crèche  pour les enfants pauvres en retrait par rapport aux engagements :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L’objectif d’accueil d’enfants de moins de trois ans en structures collectives est de fait retardé, faute  de  mesure  disponible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fr-FR" sz="16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b="1" dirty="0" smtClean="0"/>
              <a:t> De fortes attentes en matière d’insertion et d’emploi</a:t>
            </a:r>
          </a:p>
          <a:p>
            <a:pPr lvl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endParaRPr lang="fr-FR" sz="1600" i="1" dirty="0" smtClean="0"/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Des négociations sur le chômage de longue durée, notamment le financement de l’accès à la formation des demandeurs d’emploi en attente</a:t>
            </a:r>
          </a:p>
          <a:p>
            <a:pPr lvl="2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fr-FR" sz="1400" i="1" dirty="0" smtClean="0"/>
              <a:t>La création de la prime d’activité </a:t>
            </a:r>
            <a:r>
              <a:rPr lang="fr-FR" sz="1400" i="1" dirty="0" smtClean="0"/>
              <a:t>doit </a:t>
            </a:r>
            <a:r>
              <a:rPr lang="fr-FR" sz="1400" i="1" dirty="0" smtClean="0"/>
              <a:t>se substituer au RSA activité et à la PPE mais l’échéancier est reporté à 2016 et le périmètre encore incertain</a:t>
            </a:r>
            <a:endParaRPr lang="fr-FR" sz="1400" b="1" dirty="0" smtClean="0">
              <a:solidFill>
                <a:srgbClr val="FF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328"/>
            <a:ext cx="733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3C3F-8617-471D-A90E-85346127962A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Mission IGAS n°2014-49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2223&quot;/&gt;&lt;CPresentation id=&quot;1&quot;&gt;&lt;m_precDefaultNumber/&gt;&lt;m_precDefaultPercent/&gt;&lt;m_precDefaultDate&gt;&lt;m_strFormatTime&gt;%d/%m/%Y&lt;/m_strFormatTime&gt;&lt;/m_precDefaultDate&gt;&lt;m_precDefaultYear&gt;&lt;m_strFormatTime&gt;%Y&lt;/m_strFormatTime&gt;&lt;/m_precDefaultYear&gt;&lt;m_precDefaultQuarter&gt;&lt;m_strFormatTime&gt;Q%5&lt;/m_strFormatTime&gt;&lt;/m_precDefaultQuarter&gt;&lt;m_precDefaultMonth&gt;&lt;m_strFormatTime&gt;%#m&lt;/m_strFormatTime&gt;&lt;/m_precDefaultMonth&gt;&lt;m_precDefaultWeek&gt;&lt;m_strFormatTime&gt;%4&lt;/m_strFormatTime&gt;&lt;/m_precDefaultWeek&gt;&lt;m_precDefaultDay&gt;&lt;m_strFormatTime&gt;%#d&lt;/m_strFormatTime&gt;&lt;/m_precDefaultDay&gt;&lt;m_mruColor&gt;&lt;m_vecMRU length=&quot;7&quot;&gt;&lt;elem m_fUsage=&quot;3.53422519933226150000E+000&quot;&gt;&lt;m_ppcolschidx val=&quot;0&quot;/&gt;&lt;m_rgb r=&quot;c7&quot; g=&quot;34&quot; b=&quot;cb&quot;/&gt;&lt;m_nBrightness val=&quot;0&quot;/&gt;&lt;/elem&gt;&lt;elem m_fUsage=&quot;3.27073927226059210000E+000&quot;&gt;&lt;m_ppcolschidx val=&quot;0&quot;/&gt;&lt;m_rgb r=&quot;28&quot; g=&quot;f4&quot; b=&quot;b&quot;/&gt;&lt;m_nBrightness val=&quot;0&quot;/&gt;&lt;/elem&gt;&lt;elem m_fUsage=&quot;1.28545329575895510000E+000&quot;&gt;&lt;m_ppcolschidx val=&quot;0&quot;/&gt;&lt;m_rgb r=&quot;20&quot; g=&quot;f&quot; b=&quot;f7&quot;/&gt;&lt;m_nBrightness val=&quot;0&quot;/&gt;&lt;/elem&gt;&lt;elem m_fUsage=&quot;1.11390469102637810000E+000&quot;&gt;&lt;m_ppcolschidx val=&quot;0&quot;/&gt;&lt;m_rgb r=&quot;f5&quot; g=&quot;a&quot; b=&quot;74&quot;/&gt;&lt;m_nBrightness val=&quot;0&quot;/&gt;&lt;/elem&gt;&lt;elem m_fUsage=&quot;5.72892542299881400000E-001&quot;&gt;&lt;m_ppcolschidx val=&quot;0&quot;/&gt;&lt;m_rgb r=&quot;18&quot; g=&quot;e7&quot; b=&quot;e1&quot;/&gt;&lt;m_nBrightness val=&quot;0&quot;/&gt;&lt;/elem&gt;&lt;elem m_fUsage=&quot;1.44377261969139300000E-001&quot;&gt;&lt;m_ppcolschidx val=&quot;0&quot;/&gt;&lt;m_rgb r=&quot;f1&quot; g=&quot;6f&quot; b=&quot;e&quot;/&gt;&lt;m_nBrightness val=&quot;0&quot;/&gt;&lt;/elem&gt;&lt;elem m_fUsage=&quot;1.47808829414346080000E-002&quot;&gt;&lt;m_ppcolschidx val=&quot;0&quot;/&gt;&lt;m_rgb r=&quot;59&quot; g=&quot;d0&quot; b=&quot;2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4908</TotalTime>
  <Words>3185</Words>
  <Application>Microsoft Office PowerPoint</Application>
  <PresentationFormat>Affichage à l'écran (4:3)</PresentationFormat>
  <Paragraphs>506</Paragraphs>
  <Slides>20</Slides>
  <Notes>20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</vt:vector>
  </TitlesOfParts>
  <Company>MAS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VANACKERE, Simon</dc:creator>
  <cp:lastModifiedBy>cabrossimov</cp:lastModifiedBy>
  <cp:revision>244</cp:revision>
  <dcterms:created xsi:type="dcterms:W3CDTF">2013-04-11T17:06:37Z</dcterms:created>
  <dcterms:modified xsi:type="dcterms:W3CDTF">2015-01-05T15:35:41Z</dcterms:modified>
</cp:coreProperties>
</file>