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5" r:id="rId2"/>
  </p:sldMasterIdLst>
  <p:notesMasterIdLst>
    <p:notesMasterId r:id="rId18"/>
  </p:notesMasterIdLst>
  <p:handoutMasterIdLst>
    <p:handoutMasterId r:id="rId19"/>
  </p:handoutMasterIdLst>
  <p:sldIdLst>
    <p:sldId id="293" r:id="rId3"/>
    <p:sldId id="295" r:id="rId4"/>
    <p:sldId id="396" r:id="rId5"/>
    <p:sldId id="394" r:id="rId6"/>
    <p:sldId id="327" r:id="rId7"/>
    <p:sldId id="395" r:id="rId8"/>
    <p:sldId id="257" r:id="rId9"/>
    <p:sldId id="285" r:id="rId10"/>
    <p:sldId id="283" r:id="rId11"/>
    <p:sldId id="288" r:id="rId12"/>
    <p:sldId id="289" r:id="rId13"/>
    <p:sldId id="286" r:id="rId14"/>
    <p:sldId id="287" r:id="rId15"/>
    <p:sldId id="290" r:id="rId16"/>
    <p:sldId id="292" r:id="rId17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555"/>
    <a:srgbClr val="E2007A"/>
    <a:srgbClr val="4E421A"/>
    <a:srgbClr val="FFFFFF"/>
    <a:srgbClr val="47BB9C"/>
    <a:srgbClr val="319E71"/>
    <a:srgbClr val="4A5475"/>
    <a:srgbClr val="7FC8BD"/>
    <a:srgbClr val="F9A45E"/>
    <a:srgbClr val="00B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 autoAdjust="0"/>
    <p:restoredTop sz="94826" autoAdjust="0"/>
  </p:normalViewPr>
  <p:slideViewPr>
    <p:cSldViewPr snapToGrid="0">
      <p:cViewPr varScale="1">
        <p:scale>
          <a:sx n="81" d="100"/>
          <a:sy n="81" d="100"/>
        </p:scale>
        <p:origin x="91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43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200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40C-41FE-A960-923D20F6617E}"/>
              </c:ext>
            </c:extLst>
          </c:dPt>
          <c:dPt>
            <c:idx val="1"/>
            <c:bubble3D val="0"/>
            <c:spPr>
              <a:solidFill>
                <a:srgbClr val="319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40C-41FE-A960-923D20F6617E}"/>
              </c:ext>
            </c:extLst>
          </c:dPt>
          <c:dPt>
            <c:idx val="2"/>
            <c:bubble3D val="0"/>
            <c:spPr>
              <a:solidFill>
                <a:srgbClr val="F9A4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40C-41FE-A960-923D20F6617E}"/>
              </c:ext>
            </c:extLst>
          </c:dPt>
          <c:dPt>
            <c:idx val="3"/>
            <c:bubble3D val="0"/>
            <c:spPr>
              <a:solidFill>
                <a:srgbClr val="FFB7D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40C-41FE-A960-923D20F6617E}"/>
              </c:ext>
            </c:extLst>
          </c:dPt>
          <c:dPt>
            <c:idx val="4"/>
            <c:bubble3D val="0"/>
            <c:spPr>
              <a:solidFill>
                <a:srgbClr val="7FC8B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40C-41FE-A960-923D20F6617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048DCE4-DF1D-4FC3-89A8-31833CBA1222}" type="CATEGORYNAME">
                      <a:rPr lang="en-US"/>
                      <a:pPr/>
                      <a:t>[NOM DE CATÉGORIE]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A7FE65E9-6948-4D9A-A1D2-B84CF60EA856}" type="VALUE">
                      <a:rPr lang="en-US" baseline="0"/>
                      <a:pPr/>
                      <a:t>[VALEUR]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0C-41FE-A960-923D20F661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8C2F5F0-95E9-4598-8CDD-9DA2CD0E2CEC}" type="CATEGORYNAME">
                      <a:rPr lang="en-US"/>
                      <a:pPr/>
                      <a:t>[NOM DE CATÉGORIE]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F7305498-0457-422D-B3BF-02ECB5158C01}" type="VALUE">
                      <a:rPr lang="en-US" baseline="0"/>
                      <a:pPr/>
                      <a:t>[VALEUR]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40C-41FE-A960-923D20F6617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170C9FF-2507-427A-A7CA-B0537B49AB9D}" type="CATEGORYNAME">
                      <a:rPr lang="en-US"/>
                      <a:pPr/>
                      <a:t>[NOM DE CATÉGORIE]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08043EE4-BBA9-4824-B268-7DEF19CCA53A}" type="VALUE">
                      <a:rPr lang="en-US" baseline="0"/>
                      <a:pPr/>
                      <a:t>[VALEUR]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40C-41FE-A960-923D20F6617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6AF4CB7-5087-46EF-8910-A3CE659DBED5}" type="CATEGORYNAME">
                      <a:rPr lang="en-US"/>
                      <a:pPr/>
                      <a:t>[NOM DE CATÉGORIE]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37FD6909-68F6-4B57-8D24-D5FC2F57A836}" type="VALUE">
                      <a:rPr lang="en-US" baseline="0"/>
                      <a:pPr/>
                      <a:t>[VALEUR]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40C-41FE-A960-923D20F6617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DB75946-A5EF-4845-AAC0-03703AF9F6B9}" type="CATEGORYNAME">
                      <a:rPr lang="en-US"/>
                      <a:pPr/>
                      <a:t>[NOM DE CATÉGORIE]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98B0534C-D3AD-4243-B823-7DCF88589388}" type="VALUE">
                      <a:rPr lang="en-US" baseline="0"/>
                      <a:pPr/>
                      <a:t>[VALEUR]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40C-41FE-A960-923D20F661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Feuil1!$B$4:$F$4</c:f>
              <c:strCache>
                <c:ptCount val="5"/>
                <c:pt idx="0">
                  <c:v>I et II</c:v>
                </c:pt>
                <c:pt idx="1">
                  <c:v> III</c:v>
                </c:pt>
                <c:pt idx="2">
                  <c:v>IV</c:v>
                </c:pt>
                <c:pt idx="3">
                  <c:v>V</c:v>
                </c:pt>
                <c:pt idx="4">
                  <c:v>VI</c:v>
                </c:pt>
              </c:strCache>
            </c:strRef>
          </c:cat>
          <c:val>
            <c:numRef>
              <c:f>Feuil1!$B$5:$F$5</c:f>
              <c:numCache>
                <c:formatCode>0%</c:formatCode>
                <c:ptCount val="5"/>
                <c:pt idx="0">
                  <c:v>0.35</c:v>
                </c:pt>
                <c:pt idx="1">
                  <c:v>0.37</c:v>
                </c:pt>
                <c:pt idx="2">
                  <c:v>0.13</c:v>
                </c:pt>
                <c:pt idx="3">
                  <c:v>0.08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0C-41FE-A960-923D20F6617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29183852018504E-2"/>
          <c:y val="5.2123452426582804E-2"/>
          <c:w val="0.92135970503687037"/>
          <c:h val="0.814110676225207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7BB9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Feuil1!$B$4:$K$4</c:f>
              <c:strCache>
                <c:ptCount val="10"/>
                <c:pt idx="0">
                  <c:v>Adiministratif</c:v>
                </c:pt>
                <c:pt idx="1">
                  <c:v>Projet pro</c:v>
                </c:pt>
                <c:pt idx="2">
                  <c:v>Mobilité</c:v>
                </c:pt>
                <c:pt idx="3">
                  <c:v>Linguistique (FLE, alpha, RAN)</c:v>
                </c:pt>
                <c:pt idx="4">
                  <c:v>Santé</c:v>
                </c:pt>
                <c:pt idx="5">
                  <c:v>Logement</c:v>
                </c:pt>
                <c:pt idx="6">
                  <c:v>Budget</c:v>
                </c:pt>
                <c:pt idx="7">
                  <c:v>Manque compétences numériques</c:v>
                </c:pt>
                <c:pt idx="8">
                  <c:v>Addictions</c:v>
                </c:pt>
                <c:pt idx="9">
                  <c:v>Frein garde d'enfants</c:v>
                </c:pt>
              </c:strCache>
            </c:strRef>
          </c:cat>
          <c:val>
            <c:numRef>
              <c:f>Feuil1!$B$5:$K$5</c:f>
              <c:numCache>
                <c:formatCode>0%</c:formatCode>
                <c:ptCount val="10"/>
                <c:pt idx="0">
                  <c:v>0.56000000000000005</c:v>
                </c:pt>
                <c:pt idx="1">
                  <c:v>0.45</c:v>
                </c:pt>
                <c:pt idx="2">
                  <c:v>0.42</c:v>
                </c:pt>
                <c:pt idx="3">
                  <c:v>0.40349264705882354</c:v>
                </c:pt>
                <c:pt idx="4">
                  <c:v>0.3</c:v>
                </c:pt>
                <c:pt idx="5">
                  <c:v>0.28999999999999998</c:v>
                </c:pt>
                <c:pt idx="6">
                  <c:v>0.24</c:v>
                </c:pt>
                <c:pt idx="7">
                  <c:v>0.26</c:v>
                </c:pt>
                <c:pt idx="8">
                  <c:v>0.14000000000000001</c:v>
                </c:pt>
                <c:pt idx="9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2-4C87-86EF-6E233BAFC9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2660159"/>
        <c:axId val="2092660575"/>
      </c:barChart>
      <c:catAx>
        <c:axId val="2092660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2660575"/>
        <c:crosses val="autoZero"/>
        <c:auto val="1"/>
        <c:lblAlgn val="ctr"/>
        <c:lblOffset val="100"/>
        <c:noMultiLvlLbl val="0"/>
      </c:catAx>
      <c:valAx>
        <c:axId val="209266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2660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514793581316498"/>
          <c:y val="7.9058172933215987E-2"/>
          <c:w val="0.5729134258106412"/>
          <c:h val="0.9130358187223237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200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4B-41A6-912E-D90D219A03AE}"/>
              </c:ext>
            </c:extLst>
          </c:dPt>
          <c:dPt>
            <c:idx val="1"/>
            <c:bubble3D val="0"/>
            <c:spPr>
              <a:solidFill>
                <a:srgbClr val="7FC8B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B-41A6-912E-D90D219A03AE}"/>
              </c:ext>
            </c:extLst>
          </c:dPt>
          <c:dPt>
            <c:idx val="2"/>
            <c:bubble3D val="0"/>
            <c:spPr>
              <a:solidFill>
                <a:srgbClr val="F9A4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4B-41A6-912E-D90D219A03AE}"/>
              </c:ext>
            </c:extLst>
          </c:dPt>
          <c:dPt>
            <c:idx val="3"/>
            <c:bubble3D val="0"/>
            <c:spPr>
              <a:solidFill>
                <a:srgbClr val="319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4B-41A6-912E-D90D219A03AE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Feuil1!$C$3:$F$3</c:f>
              <c:strCache>
                <c:ptCount val="4"/>
                <c:pt idx="0">
                  <c:v>Durables</c:v>
                </c:pt>
                <c:pt idx="1">
                  <c:v>Transition</c:v>
                </c:pt>
                <c:pt idx="2">
                  <c:v>Positives</c:v>
                </c:pt>
                <c:pt idx="3">
                  <c:v>Négatives</c:v>
                </c:pt>
              </c:strCache>
            </c:strRef>
          </c:cat>
          <c:val>
            <c:numRef>
              <c:f>Feuil1!$C$4:$F$4</c:f>
              <c:numCache>
                <c:formatCode>0%</c:formatCode>
                <c:ptCount val="4"/>
                <c:pt idx="0">
                  <c:v>0.14181152790484905</c:v>
                </c:pt>
                <c:pt idx="1">
                  <c:v>0.10612991765782251</c:v>
                </c:pt>
                <c:pt idx="2">
                  <c:v>0.25709057639524246</c:v>
                </c:pt>
                <c:pt idx="3">
                  <c:v>0.49496797804208598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4B-41A6-912E-D90D219A0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014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59B384-2D09-4377-8C47-D07874366105}" type="datetimeFigureOut">
              <a:rPr lang="fr-FR"/>
              <a:pPr>
                <a:defRPr/>
              </a:pPr>
              <a:t>31/03/2021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AB0CAC-2CE0-4C2A-9D60-C9E670C69B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168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b="1" dirty="0"/>
              <a:t>Cette </a:t>
            </a:r>
            <a:r>
              <a:rPr lang="fr-FR" b="1" dirty="0" err="1"/>
              <a:t>slide</a:t>
            </a:r>
            <a:r>
              <a:rPr lang="fr-FR" b="1" dirty="0"/>
              <a:t> est à remplir uniquement pour les réseaux du CMS </a:t>
            </a:r>
          </a:p>
          <a:p>
            <a:pPr eaLnBrk="1" hangingPunct="1">
              <a:spcBef>
                <a:spcPct val="0"/>
              </a:spcBef>
            </a:pPr>
            <a:endParaRPr lang="fr-FR" dirty="0"/>
          </a:p>
          <a:p>
            <a:pPr eaLnBrk="1" hangingPunct="1">
              <a:spcBef>
                <a:spcPct val="0"/>
              </a:spcBef>
            </a:pPr>
            <a:r>
              <a:rPr lang="fr-FR" dirty="0"/>
              <a:t>Sexe</a:t>
            </a:r>
          </a:p>
          <a:p>
            <a:pPr eaLnBrk="1" hangingPunct="1">
              <a:spcBef>
                <a:spcPct val="0"/>
              </a:spcBef>
            </a:pPr>
            <a:r>
              <a:rPr lang="fr-FR" dirty="0"/>
              <a:t>Age</a:t>
            </a:r>
          </a:p>
          <a:p>
            <a:pPr eaLnBrk="1" hangingPunct="1">
              <a:spcBef>
                <a:spcPct val="0"/>
              </a:spcBef>
            </a:pPr>
            <a:r>
              <a:rPr lang="fr-FR" dirty="0"/>
              <a:t>Catégories socio-professionnelles</a:t>
            </a:r>
          </a:p>
          <a:p>
            <a:pPr eaLnBrk="1" hangingPunct="1">
              <a:spcBef>
                <a:spcPct val="0"/>
              </a:spcBef>
            </a:pPr>
            <a:r>
              <a:rPr lang="fr-FR" dirty="0"/>
              <a:t>Etc…et tout autre élément pouvant être pertinent dans l’analyse de l’activité</a:t>
            </a:r>
          </a:p>
          <a:p>
            <a:pPr eaLnBrk="1" hangingPunct="1">
              <a:spcBef>
                <a:spcPct val="0"/>
              </a:spcBef>
            </a:pPr>
            <a:r>
              <a:rPr lang="fr-FR" dirty="0"/>
              <a:t>Évolution 2010/2011 de ces indicateurs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839E7-2368-42E1-B9E4-023F3D56AB8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263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B0CAC-2CE0-4C2A-9D60-C9E670C69BD4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652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98888" y="349250"/>
            <a:ext cx="1546225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075" y="3248212"/>
            <a:ext cx="9162854" cy="5374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 cap="all" baseline="0">
                <a:solidFill>
                  <a:srgbClr val="E2007A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474"/>
          <a:stretch/>
        </p:blipFill>
        <p:spPr>
          <a:xfrm>
            <a:off x="2351" y="-3410"/>
            <a:ext cx="9144000" cy="1878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076" y="477247"/>
            <a:ext cx="9153427" cy="73533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 cap="all" baseline="0">
                <a:solidFill>
                  <a:srgbClr val="E2007A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7" name="Image 9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64374" y="5821268"/>
            <a:ext cx="86201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9144000" cy="7328452"/>
          </a:xfrm>
          <a:prstGeom prst="rect">
            <a:avLst/>
          </a:prstGeom>
          <a:solidFill>
            <a:srgbClr val="ECD918"/>
          </a:solidFill>
          <a:ln>
            <a:solidFill>
              <a:srgbClr val="ECD9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" y="3136137"/>
            <a:ext cx="9144001" cy="89928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 b="1" cap="all" baseline="0">
                <a:solidFill>
                  <a:srgbClr val="E2007A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7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64374" y="5821268"/>
            <a:ext cx="86201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age cou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58738" y="365125"/>
            <a:ext cx="6985262" cy="68125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cap="all" baseline="0" dirty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8738" y="1225485"/>
            <a:ext cx="6985262" cy="47767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E2007A"/>
              </a:buClr>
              <a:buFont typeface="Wingdings" panose="05000000000000000000" pitchFamily="2" charset="2"/>
              <a:buChar char=""/>
              <a:defRPr sz="1800">
                <a:latin typeface="Century Gothic" charset="0"/>
                <a:ea typeface="Century Gothic" charset="0"/>
                <a:cs typeface="Century Gothic" charset="0"/>
              </a:defRPr>
            </a:lvl1pPr>
            <a:lvl2pPr marL="742950" indent="-285750">
              <a:buSzPct val="80000"/>
              <a:buFont typeface="Calibri" panose="020F0502020204030204" pitchFamily="34" charset="0"/>
              <a:buChar char="•"/>
              <a:defRPr sz="1600">
                <a:latin typeface="Century Gothic" charset="0"/>
                <a:ea typeface="Century Gothic" charset="0"/>
                <a:cs typeface="Century Gothic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7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64374" y="5821268"/>
            <a:ext cx="86201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400" b="1" cap="small" baseline="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D4B6F-EA0C-481E-A8CD-C2F38BC9EE8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0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885825"/>
            <a:ext cx="9144000" cy="5445125"/>
          </a:xfrm>
          <a:prstGeom prst="rect">
            <a:avLst/>
          </a:prstGeom>
          <a:solidFill>
            <a:srgbClr val="47BB9C"/>
          </a:solidFill>
          <a:ln>
            <a:solidFill>
              <a:srgbClr val="47B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pic>
        <p:nvPicPr>
          <p:cNvPr id="5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98888" y="349250"/>
            <a:ext cx="1546225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405169"/>
            <a:ext cx="9153427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 cap="all" baseline="0"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884844"/>
            <a:ext cx="9143999" cy="5374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 cap="all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9850"/>
            <a:ext cx="1143000" cy="249238"/>
          </a:xfrm>
          <a:solidFill>
            <a:srgbClr val="47BB9C"/>
          </a:solidFill>
          <a:ln>
            <a:solidFill>
              <a:srgbClr val="47BB9C"/>
            </a:solidFill>
          </a:ln>
        </p:spPr>
        <p:txBody>
          <a:bodyPr anchorCtr="0"/>
          <a:lstStyle>
            <a:lvl1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929C793-344D-406D-82D9-57DBB1EAABF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881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9"/>
          <p:cNvCxnSpPr/>
          <p:nvPr userDrawn="1"/>
        </p:nvCxnSpPr>
        <p:spPr>
          <a:xfrm>
            <a:off x="385763" y="2978150"/>
            <a:ext cx="2046287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002338"/>
            <a:ext cx="86201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15" y="2554664"/>
            <a:ext cx="6085592" cy="8992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 cap="all" baseline="0">
                <a:solidFill>
                  <a:srgbClr val="E2007A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9850"/>
            <a:ext cx="1143000" cy="249238"/>
          </a:xfrm>
          <a:solidFill>
            <a:srgbClr val="47BB9C"/>
          </a:solidFill>
          <a:ln>
            <a:solidFill>
              <a:srgbClr val="47BB9C"/>
            </a:solidFill>
          </a:ln>
        </p:spPr>
        <p:txBody>
          <a:bodyPr anchorCtr="0"/>
          <a:lstStyle>
            <a:lvl1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87C497-315B-4C78-9507-F6799E0FAED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435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cou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001000" y="69850"/>
            <a:ext cx="1143000" cy="249238"/>
          </a:xfrm>
          <a:prstGeom prst="rect">
            <a:avLst/>
          </a:prstGeom>
          <a:solidFill>
            <a:srgbClr val="47BB9C"/>
          </a:solidFill>
          <a:ln>
            <a:solidFill>
              <a:srgbClr val="47BB9C"/>
            </a:solidFill>
          </a:ln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14A550D-02D7-425B-AA6B-460DB44E30B2}" type="slidenum">
              <a:rPr lang="fr-FR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10"/>
          <p:cNvCxnSpPr/>
          <p:nvPr userDrawn="1"/>
        </p:nvCxnSpPr>
        <p:spPr>
          <a:xfrm>
            <a:off x="112713" y="696913"/>
            <a:ext cx="9525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002338"/>
            <a:ext cx="86201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58738" y="365125"/>
            <a:ext cx="6985262" cy="68125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cap="all" baseline="0" dirty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8738" y="1225485"/>
            <a:ext cx="6985262" cy="47767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E2007A"/>
              </a:buClr>
              <a:buFont typeface="Wingdings" panose="05000000000000000000" pitchFamily="2" charset="2"/>
              <a:buChar char=""/>
              <a:defRPr sz="1800">
                <a:latin typeface="Georgia" panose="02040502050405020303" pitchFamily="18" charset="0"/>
              </a:defRPr>
            </a:lvl1pPr>
            <a:lvl2pPr marL="742950" indent="-285750">
              <a:buSzPct val="80000"/>
              <a:buFont typeface="Calibri" panose="020F050202020403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3641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F84546-C7AF-4A00-8082-0F480DF6DF58}" type="datetimeFigureOut">
              <a:rPr lang="fr-FR"/>
              <a:pPr>
                <a:defRPr/>
              </a:pPr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DD490B-51DA-4A2A-BC51-67E744B7AE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F84546-C7AF-4A00-8082-0F480DF6DF58}" type="datetimeFigureOut">
              <a:rPr lang="fr-FR"/>
              <a:pPr>
                <a:defRPr/>
              </a:pPr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DD490B-51DA-4A2A-BC51-67E744B7AE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0" y="6337300"/>
            <a:ext cx="2057400" cy="239713"/>
          </a:xfrm>
          <a:prstGeom prst="rect">
            <a:avLst/>
          </a:prstGeom>
          <a:solidFill>
            <a:srgbClr val="E2007A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1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B097BA0-AF98-444A-A12B-9E208CEEADD1}" type="datetimeFigureOut">
              <a:rPr lang="fr-FR" sz="1000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31/03/2021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047875" y="6337300"/>
            <a:ext cx="7086600" cy="231775"/>
          </a:xfrm>
          <a:prstGeom prst="rect">
            <a:avLst/>
          </a:prstGeom>
          <a:solidFill>
            <a:srgbClr val="47BB9C"/>
          </a:solidFill>
          <a:ln>
            <a:solidFill>
              <a:srgbClr val="47BB9C"/>
            </a:solidFill>
          </a:ln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RESTOS DU COEUR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001000" y="69850"/>
            <a:ext cx="1143000" cy="249238"/>
          </a:xfrm>
          <a:prstGeom prst="rect">
            <a:avLst/>
          </a:prstGeom>
          <a:solidFill>
            <a:srgbClr val="47BB9C"/>
          </a:solidFill>
          <a:ln>
            <a:solidFill>
              <a:srgbClr val="47BB9C"/>
            </a:solidFill>
          </a:ln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121B264-E2C5-4A51-A83E-EEF8F64BDB4C}" type="slidenum">
              <a:rPr lang="fr-FR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18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AD0795DE-83FB-4E8F-A46E-E52026CFE0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Les chantiers d’insertion des restos du coeur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5F48162-CFEB-4E42-ACC9-B79285419E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008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147078" y="393290"/>
            <a:ext cx="9153427" cy="952749"/>
          </a:xfrm>
        </p:spPr>
        <p:txBody>
          <a:bodyPr>
            <a:normAutofit fontScale="90000"/>
          </a:bodyPr>
          <a:lstStyle/>
          <a:p>
            <a:r>
              <a:rPr lang="fr-FR" dirty="0"/>
              <a:t>la dignité retrouvée </a:t>
            </a:r>
            <a:br>
              <a:rPr lang="fr-FR" dirty="0"/>
            </a:br>
            <a:r>
              <a:rPr lang="fr-FR" sz="2700" i="1" dirty="0"/>
              <a:t>les résultats : relever la tête</a:t>
            </a:r>
            <a:endParaRPr lang="fr-FR" sz="3100" i="1" dirty="0"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64" t="-96" r="9414" b="50984"/>
          <a:stretch/>
        </p:blipFill>
        <p:spPr bwMode="auto">
          <a:xfrm>
            <a:off x="0" y="2867344"/>
            <a:ext cx="4694024" cy="3062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88778" y="2220900"/>
            <a:ext cx="4555222" cy="43550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 co</a:t>
            </a:r>
            <a:r>
              <a:rPr lang="fr-FR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nfiance</a:t>
            </a:r>
            <a:r>
              <a:rPr kumimoji="0" lang="fr-FR" altLang="zh-CN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en soi retrouvée</a:t>
            </a:r>
            <a:endParaRPr lang="fr-FR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« JE SUIS ARRIVÉE DÉMOLIE, PLUS CONFIANCE NI EN MOI NI EN LES AUTRES. ET MAINTENANT JE VAIS BEAUCOUP MIEUX. JE ME RECONSTRUIS. »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marL="342900" indent="-342900" algn="ctr" eaLnBrk="0" hangingPunct="0">
              <a:spcAft>
                <a:spcPts val="0"/>
              </a:spcAft>
              <a:buFont typeface="Times New Roman" panose="02020603050405020304" pitchFamily="18" charset="0"/>
            </a:pP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Century" panose="02040604050505020304" pitchFamily="18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800100" lvl="1" indent="-342900" algn="ctr" eaLnBrk="0" hangingPunct="0">
              <a:spcAft>
                <a:spcPts val="600"/>
              </a:spcAft>
              <a:buFont typeface="Times New Roman" panose="02020603050405020304" pitchFamily="18" charset="0"/>
            </a:pPr>
            <a:r>
              <a:rPr lang="fr-FR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</a:t>
            </a:r>
            <a:r>
              <a:rPr kumimoji="0" lang="fr-FR" altLang="zh-CN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lien social constitué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62% DES SALARIÉS SE SONT FAIT DES AMIS QU’ILS VOIENT À L’EXTÉRIEUR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lvl="1" algn="ctr" eaLnBrk="0" hangingPunct="0">
              <a:spcAft>
                <a:spcPts val="600"/>
              </a:spcAft>
            </a:pPr>
            <a:r>
              <a:rPr kumimoji="0" lang="fr-FR" altLang="zh-CN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Une capacité financière améliorée mais secondaire ?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«  AUX RESTOS, JE ME SENS MIEUX MORALEMENT ET FINANCIÈREMENT, CELA M'A DONC PERMIS DE ME PROJETER SUR UN CHOIX PROFESSIONNEL ADAPTÉ  »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400" b="1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lvl="1" algn="ctr" eaLnBrk="0" hangingPunct="0">
              <a:spcAft>
                <a:spcPts val="600"/>
              </a:spcAft>
            </a:pPr>
            <a:r>
              <a:rPr kumimoji="0" lang="fr-FR" altLang="zh-CN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L’accès aux droits, prem</a:t>
            </a:r>
            <a:r>
              <a:rPr lang="fr-FR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ier frein à l’emploi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81% DES SALARIÉS DÉCLARENT AVOIR ACCÉDÉ À DE NOUVEAUX DROITS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marL="628650" lvl="1" indent="-171450" algn="just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fr-FR" altLang="zh-CN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L’autonomie, un objectif visé</a:t>
            </a:r>
          </a:p>
        </p:txBody>
      </p:sp>
    </p:spTree>
    <p:extLst>
      <p:ext uri="{BB962C8B-B14F-4D97-AF65-F5344CB8AC3E}">
        <p14:creationId xmlns:p14="http://schemas.microsoft.com/office/powerpoint/2010/main" val="4272217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9427" y="453393"/>
            <a:ext cx="9153427" cy="73533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 charset="0"/>
                <a:cs typeface="Arial" charset="0"/>
              </a:rPr>
              <a:t>Une société solidaire : </a:t>
            </a:r>
            <a:br>
              <a:rPr lang="fr-FR" dirty="0">
                <a:latin typeface="Arial" charset="0"/>
                <a:cs typeface="Arial" charset="0"/>
              </a:rPr>
            </a:br>
            <a:r>
              <a:rPr lang="fr-FR" sz="2700" i="1" dirty="0">
                <a:latin typeface="Arial" charset="0"/>
                <a:cs typeface="Arial" charset="0"/>
              </a:rPr>
              <a:t>la pratique : un projet mobilisateur </a:t>
            </a:r>
            <a:endParaRPr lang="fr-FR" sz="3100" i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575293" y="1927123"/>
            <a:ext cx="3568707" cy="41639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tabLst>
                <a:tab pos="5900738" algn="r"/>
              </a:tabLst>
              <a:defRPr sz="2000" b="1" kern="1200" cap="all" baseline="0">
                <a:solidFill>
                  <a:schemeClr val="tx1"/>
                </a:solidFill>
                <a:latin typeface="Arial" panose="020B0604020202020204" pitchFamily="34" charset="0"/>
                <a:ea typeface="Century Gothic" charset="0"/>
                <a:cs typeface="Century Gothic" charset="0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tabLst>
                <a:tab pos="5900738" algn="r"/>
              </a:tabLs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Century Gothic" charset="0"/>
                <a:cs typeface="Century Gothic" charset="0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tabLst>
                <a:tab pos="5900738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Century Gothic" charset="0"/>
                <a:cs typeface="Century Gothic" charset="0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tabLst>
                <a:tab pos="5900738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Century Gothic" charset="0"/>
                <a:cs typeface="Century Gothic" charset="0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tabLst>
                <a:tab pos="5900738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Century Gothic" charset="0"/>
                <a:cs typeface="Century Gothic" charset="0"/>
              </a:defRPr>
            </a:lvl5pPr>
            <a:lvl6pPr marL="228600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5900738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5900738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5900738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5900738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Une notoriété fédératrice</a:t>
            </a:r>
          </a:p>
          <a:p>
            <a:pPr algn="r">
              <a:spcBef>
                <a:spcPts val="0"/>
              </a:spcBef>
            </a:pPr>
            <a:r>
              <a:rPr lang="fr-FR" sz="1000" cap="none" dirty="0">
                <a:solidFill>
                  <a:schemeClr val="tx2"/>
                </a:solidFill>
                <a:latin typeface="Tempus Sans ITC" panose="04020404030D07020202" pitchFamily="82" charset="0"/>
              </a:rPr>
              <a:t>LES SALARIÉS EN INSERTION, À 97 %, DISENT VOLONTIERS AUTOUR D’EUX</a:t>
            </a:r>
          </a:p>
          <a:p>
            <a:pPr algn="r">
              <a:spcBef>
                <a:spcPts val="0"/>
              </a:spcBef>
            </a:pPr>
            <a:r>
              <a:rPr lang="fr-FR" sz="1000" cap="none" dirty="0">
                <a:solidFill>
                  <a:schemeClr val="tx2"/>
                </a:solidFill>
                <a:latin typeface="Tempus Sans ITC" panose="04020404030D07020202" pitchFamily="82" charset="0"/>
              </a:rPr>
              <a:t>QU’ILS TRAVAILLENT POUR LES RESTOS</a:t>
            </a:r>
          </a:p>
          <a:p>
            <a:pPr lvl="1" algn="just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fr-FR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Une implication bénévole</a:t>
            </a:r>
          </a:p>
          <a:p>
            <a:pPr algn="r">
              <a:spcBef>
                <a:spcPts val="0"/>
              </a:spcBef>
            </a:pPr>
            <a:r>
              <a:rPr lang="fr-FR" sz="1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« IL A L’ESPRIT RESTOS, IL NE COMPTE PAS SES HEURES»</a:t>
            </a:r>
          </a:p>
          <a:p>
            <a:pPr lvl="1" algn="just">
              <a:spcBef>
                <a:spcPct val="0"/>
              </a:spcBef>
            </a:pPr>
            <a:endParaRPr lang="fr-FR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Le partenariat du cœur</a:t>
            </a:r>
          </a:p>
          <a:p>
            <a:pPr algn="r">
              <a:spcBef>
                <a:spcPct val="0"/>
              </a:spcBef>
            </a:pPr>
            <a:r>
              <a:rPr lang="fr-FR" altLang="zh-CN" sz="1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LES RESTOS, UN PARTENAIRE DE CONFIANCE POUR LES ENTREPRISES, ÉCOLES, COLLECTIVITÉS…</a:t>
            </a:r>
          </a:p>
          <a:p>
            <a:pPr marL="171450" lvl="1">
              <a:spcBef>
                <a:spcPct val="0"/>
              </a:spcBef>
            </a:pPr>
            <a:endParaRPr lang="fr-FR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 modèle économique intégré, producteur d’utilité sociale</a:t>
            </a:r>
          </a:p>
          <a:p>
            <a:pPr algn="r">
              <a:spcBef>
                <a:spcPct val="0"/>
              </a:spcBef>
            </a:pPr>
            <a:r>
              <a:rPr lang="fr-FR" altLang="zh-CN" sz="1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SANS LA CONTRAINTE DE LA VENTE, UNE INSERTION RENFORCÉE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" t="34507" r="57252" b="13260"/>
          <a:stretch/>
        </p:blipFill>
        <p:spPr bwMode="auto">
          <a:xfrm>
            <a:off x="70912" y="2673628"/>
            <a:ext cx="5504381" cy="26709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236441" y="3607267"/>
            <a:ext cx="1338852" cy="276999"/>
          </a:xfrm>
          <a:prstGeom prst="rect">
            <a:avLst/>
          </a:prstGeom>
          <a:solidFill>
            <a:srgbClr val="555555"/>
          </a:solidFill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Tous solidaires </a:t>
            </a:r>
          </a:p>
        </p:txBody>
      </p:sp>
    </p:spTree>
    <p:extLst>
      <p:ext uri="{BB962C8B-B14F-4D97-AF65-F5344CB8AC3E}">
        <p14:creationId xmlns:p14="http://schemas.microsoft.com/office/powerpoint/2010/main" val="164189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9427" y="453393"/>
            <a:ext cx="9153427" cy="73533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 charset="0"/>
                <a:ea typeface="+mn-ea"/>
                <a:cs typeface="Arial" charset="0"/>
              </a:rPr>
              <a:t>Une société solidaire :</a:t>
            </a:r>
            <a:br>
              <a:rPr lang="fr-FR" dirty="0">
                <a:latin typeface="Arial" charset="0"/>
                <a:ea typeface="+mn-ea"/>
                <a:cs typeface="Arial" charset="0"/>
              </a:rPr>
            </a:br>
            <a:r>
              <a:rPr lang="fr-FR" sz="3100" i="1" dirty="0">
                <a:latin typeface="Arial" charset="0"/>
                <a:cs typeface="Arial" charset="0"/>
              </a:rPr>
              <a:t>le résultat : acteur de cohésion</a:t>
            </a:r>
            <a:endParaRPr lang="fr-FR" sz="3100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38916" y="2218269"/>
            <a:ext cx="3716594" cy="4201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</a:t>
            </a:r>
            <a:r>
              <a:rPr kumimoji="0" lang="fr-FR" altLang="zh-CN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</a:t>
            </a:r>
            <a:r>
              <a:rPr kumimoji="0" lang="fr-FR" altLang="zh-CN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projet mobilisateur</a:t>
            </a:r>
            <a:endParaRPr lang="fr-FR" altLang="zh-CN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R="0" lvl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000" b="1" i="0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APPARTENIR À UN PROJET UTILE, SOURCE DE FIERTÉ</a:t>
            </a:r>
            <a:r>
              <a:rPr lang="fr-FR" altLang="zh-CN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, </a:t>
            </a:r>
            <a:r>
              <a:rPr kumimoji="0" lang="fr-FR" altLang="zh-CN" sz="1000" b="1" i="0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(RE)TROUVER UN RÔLE SOCIAL EN AIDANT LES AUTRES,</a:t>
            </a:r>
            <a:r>
              <a:rPr lang="fr-FR" altLang="zh-CN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 C</a:t>
            </a:r>
            <a:r>
              <a:rPr kumimoji="0" lang="fr-FR" altLang="zh-CN" sz="1000" b="1" i="0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HANGER SON REGARD SUR L’AUTRE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100" dirty="0">
              <a:solidFill>
                <a:schemeClr val="tx2"/>
              </a:solidFill>
              <a:latin typeface="Tempus Sans ITC" panose="04020404030D07020202" pitchFamily="82" charset="0"/>
              <a:ea typeface="+mn-ea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L'environnement, une approche intégrée mais une appropriation à développer</a:t>
            </a:r>
          </a:p>
          <a:p>
            <a:pPr marR="0" lvl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lang="fr-FR" altLang="zh-CN" sz="1000" b="1" dirty="0">
                <a:solidFill>
                  <a:schemeClr val="tx2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MALGRÉ DES MODES DE PRODUCTION RESPECTUEUX DE L’ENVIRONNEMENT, LA QUESTION ENVIRONNEMENTALE AU SECOND PLAN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 modèle économique, acteur du projet d’insertion des restos</a:t>
            </a:r>
            <a:endParaRPr lang="fr-FR" altLang="zh-CN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R="0" lvl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000" b="1" i="0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COÛTS ÉVITÉS POUR LES RESTOS, PRODUCTION DE QUALITÉ, HORS PRODUCTIVITÉ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 «  ON CULTIVE AVANT TOUT DE L'INSERTION  »</a:t>
            </a:r>
          </a:p>
          <a:p>
            <a:pPr algn="r"/>
            <a:r>
              <a:rPr lang="fr-FR" altLang="zh-CN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UN ACTEUR DE L’INSERTION SUR LE TERRITOIRE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" t="34507" r="57252" b="13260"/>
          <a:stretch/>
        </p:blipFill>
        <p:spPr bwMode="auto">
          <a:xfrm>
            <a:off x="-9427" y="2589310"/>
            <a:ext cx="5348343" cy="26709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000064" y="3514988"/>
            <a:ext cx="1338852" cy="276999"/>
          </a:xfrm>
          <a:prstGeom prst="rect">
            <a:avLst/>
          </a:prstGeom>
          <a:solidFill>
            <a:srgbClr val="555555"/>
          </a:solidFill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Tous solidaires </a:t>
            </a:r>
          </a:p>
        </p:txBody>
      </p:sp>
    </p:spTree>
    <p:extLst>
      <p:ext uri="{BB962C8B-B14F-4D97-AF65-F5344CB8AC3E}">
        <p14:creationId xmlns:p14="http://schemas.microsoft.com/office/powerpoint/2010/main" val="357628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9427" y="453393"/>
            <a:ext cx="9153427" cy="73533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 charset="0"/>
                <a:ea typeface="+mn-ea"/>
                <a:cs typeface="Arial" charset="0"/>
              </a:rPr>
              <a:t>Un chemin vers l’emploi : </a:t>
            </a:r>
            <a:br>
              <a:rPr lang="fr-FR" dirty="0">
                <a:latin typeface="Arial" charset="0"/>
                <a:ea typeface="+mn-ea"/>
                <a:cs typeface="Arial" charset="0"/>
              </a:rPr>
            </a:br>
            <a:r>
              <a:rPr lang="fr-FR" sz="2700" i="1" dirty="0">
                <a:latin typeface="Arial" charset="0"/>
                <a:ea typeface="+mn-ea"/>
                <a:cs typeface="Arial" charset="0"/>
              </a:rPr>
              <a:t>La pratique, une main tendue</a:t>
            </a:r>
            <a:endParaRPr lang="fr-FR" sz="2700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555226" y="1483453"/>
            <a:ext cx="3588774" cy="57400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Des personnes très éloignées de l'emploi mais motivées</a:t>
            </a:r>
            <a:endParaRPr lang="fr-FR" altLang="zh-CN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20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La motivation, seul critère informel de recrutement</a:t>
            </a:r>
          </a:p>
          <a:p>
            <a:pPr marL="628650" lvl="1" indent="-171450" defTabSz="914400">
              <a:buFont typeface="Arial" panose="020B0604020202020204" pitchFamily="34" charset="0"/>
              <a:buChar char="•"/>
            </a:pPr>
            <a:endParaRPr kumimoji="0" lang="fr-FR" altLang="zh-CN" sz="7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48%  DES SALARIÉS N'AVAIENT PAS EU DE CONTRAT DE TRAVAIL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DEPUIS PLUS DE 3 ANS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</a:rPr>
              <a:t>(QUESTIONNAIRE SALARIÉS)</a:t>
            </a:r>
          </a:p>
          <a:p>
            <a:pPr marL="628650" lvl="1" indent="-171450" defTabSz="914400">
              <a:buFont typeface="Arial" panose="020B0604020202020204" pitchFamily="34" charset="0"/>
              <a:buChar char="•"/>
            </a:pPr>
            <a:endParaRPr lang="fr-FR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628650" lvl="1" indent="-171450" defTabSz="914400">
              <a:buFont typeface="Arial" panose="020B0604020202020204" pitchFamily="34" charset="0"/>
              <a:buChar char="•"/>
            </a:pPr>
            <a:endParaRPr kumimoji="0" lang="fr-FR" altLang="zh-CN" sz="1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Une mise en relation avec les entreprises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Des formats hétérogènes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Des limites liées aux métiers et au territoire d’implantation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kumimoji="0" lang="fr-FR" altLang="zh-CN" sz="160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Une recherche de solution ad hoc</a:t>
            </a:r>
            <a:endParaRPr kumimoji="0" lang="fr-FR" altLang="zh-CN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fr-FR" altLang="zh-CN" sz="120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Un accompagnement social fort</a:t>
            </a:r>
            <a:endParaRPr kumimoji="0" lang="fr-FR" altLang="zh-CN" sz="12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fr-FR" altLang="zh-CN" sz="120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Une diversité des modalités proposées grâce au bénévolat</a:t>
            </a:r>
            <a:endParaRPr kumimoji="0" lang="fr-FR" altLang="zh-CN" sz="12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fr-FR" altLang="zh-CN" sz="120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 la souplesse d’organisation</a:t>
            </a:r>
            <a:endParaRPr kumimoji="0" lang="fr-FR" altLang="zh-CN" sz="12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fr-FR" altLang="zh-CN" sz="120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suivi post insertion informel</a:t>
            </a:r>
          </a:p>
          <a:p>
            <a:pPr marL="628650" lvl="1" indent="-171450" defTabSz="914400">
              <a:buFont typeface="Arial" panose="020B0604020202020204" pitchFamily="34" charset="0"/>
              <a:buChar char="•"/>
            </a:pPr>
            <a:endParaRPr lang="fr-FR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  <a:ea typeface="+mn-ea"/>
              </a:rPr>
              <a:t>« QUAND ON LAISSE DU TEMPS, L’INSERTION DURABLE EST POSSIBLE »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Tempus Sans ITC" panose="04020404030D07020202" pitchFamily="82" charset="0"/>
                <a:ea typeface="+mn-ea"/>
              </a:rPr>
              <a:t>(UN  ENCADRANT, RÉPONSE AU QUESTIONNAIRE)</a:t>
            </a:r>
          </a:p>
          <a:p>
            <a:pPr marL="628650" lvl="1" indent="-171450" defTabSz="914400">
              <a:buFont typeface="Arial" panose="020B0604020202020204" pitchFamily="34" charset="0"/>
              <a:buChar char="•"/>
            </a:pPr>
            <a:endParaRPr lang="fr-FR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41" t="48513" r="256" b="556"/>
          <a:stretch/>
        </p:blipFill>
        <p:spPr bwMode="auto">
          <a:xfrm>
            <a:off x="0" y="2670860"/>
            <a:ext cx="5430818" cy="27881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473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9427" y="650038"/>
            <a:ext cx="9153427" cy="735330"/>
          </a:xfrm>
        </p:spPr>
        <p:txBody>
          <a:bodyPr>
            <a:normAutofit fontScale="90000"/>
          </a:bodyPr>
          <a:lstStyle/>
          <a:p>
            <a:r>
              <a:rPr lang="fr-FR" sz="4000" dirty="0">
                <a:latin typeface="Arial" charset="0"/>
                <a:cs typeface="Arial" charset="0"/>
              </a:rPr>
              <a:t>Un chemin vers l’emploi : </a:t>
            </a:r>
            <a:br>
              <a:rPr lang="fr-FR" sz="4000" dirty="0">
                <a:latin typeface="Arial" charset="0"/>
                <a:cs typeface="Arial" charset="0"/>
              </a:rPr>
            </a:br>
            <a:r>
              <a:rPr lang="fr-FR" sz="3100" i="1" dirty="0">
                <a:latin typeface="Arial" charset="0"/>
                <a:cs typeface="Arial" charset="0"/>
              </a:rPr>
              <a:t>Le résultat, un pied a l’étrier </a:t>
            </a:r>
            <a:endParaRPr lang="fr-FR" sz="3100" dirty="0"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41" t="48513" r="256" b="556"/>
          <a:stretch/>
        </p:blipFill>
        <p:spPr bwMode="auto">
          <a:xfrm>
            <a:off x="0" y="2670860"/>
            <a:ext cx="5430818" cy="27881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43787" y="1843429"/>
            <a:ext cx="3582100" cy="50013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Levée des freins périphériques</a:t>
            </a:r>
            <a:endParaRPr kumimoji="0" lang="fr-FR" altLang="zh-CN" sz="160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la mobilité, un frein majeur, un soutien fort</a:t>
            </a: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le logement, un élément essentiel</a:t>
            </a: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linguistiques et savoirs de base : des niveaux très différents</a:t>
            </a: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la santé 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  <a:ea typeface="+mn-ea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96 % DES SALARIÉS DÉCLARENT AVOIR VU LEUR SITUATION S’AMÉLIORER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DANS AU MOINS UN DOMAINE</a:t>
            </a:r>
          </a:p>
          <a:p>
            <a:pPr marL="742950" lvl="1" algn="just" defTabSz="914400">
              <a:buFont typeface="Arial" panose="020B0604020202020204" pitchFamily="34" charset="0"/>
              <a:buChar char="•"/>
            </a:pP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Codes sociaux professionnels</a:t>
            </a:r>
            <a:endParaRPr lang="fr-FR" sz="105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85 % DES SALARIÉS DÉCLARENT AVOIR DÉVELOPPÉ DE NOUVELLES COMPÉTENCES PROFESSIONNELLES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Re-mobilisation</a:t>
            </a:r>
            <a:endParaRPr kumimoji="0" lang="fr-FR" altLang="zh-CN" sz="160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97% ONT PLAISIR À SE LEVER LE MATIN POUR ALLER SUR LE CHANTIER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600" dirty="0">
              <a:solidFill>
                <a:schemeClr val="tx2"/>
              </a:solidFill>
              <a:latin typeface="Tempus Sans ITC" panose="04020404030D07020202" pitchFamily="82" charset="0"/>
              <a:ea typeface="+mn-ea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Capacité à se projeter de manière réaliste</a:t>
            </a:r>
            <a:endParaRPr lang="fr-FR" sz="105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« ON ME TEND LA MAIN, ET ON M’A ÉCLAIRCI LES IDÉES, ET J’AI TROUVÉ MA VOIE »</a:t>
            </a:r>
          </a:p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kumimoji="0" lang="fr-FR" altLang="zh-CN" sz="140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Sorties dynamiques</a:t>
            </a:r>
            <a:endParaRPr lang="fr-FR" sz="105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48% ONT TROUVÉ UN EMPLOI OU UNE FORMATION,  ET PLUS DE 57 % AU TOTAL SONT EN SORTIE POSITIVE</a:t>
            </a:r>
          </a:p>
          <a:p>
            <a:pPr algn="r"/>
            <a:r>
              <a:rPr lang="fr-FR" sz="600" dirty="0">
                <a:solidFill>
                  <a:schemeClr val="tx2"/>
                </a:solidFill>
                <a:latin typeface="Century Gothic" panose="020B0502020202020204" pitchFamily="34" charset="0"/>
              </a:rPr>
              <a:t>(STATISTIQUES RESTOS 2018)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kumimoji="0" lang="fr-FR" altLang="zh-CN" sz="14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346928" y="1843429"/>
            <a:ext cx="3582100" cy="50013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00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Levée des freins périphériques</a:t>
            </a:r>
            <a:endParaRPr kumimoji="0" lang="fr-FR" altLang="zh-CN" sz="160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la mobilité, un frein majeur, un soutien fort</a:t>
            </a: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le logement, un élément essentiel</a:t>
            </a: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linguistiques et savoirs de base : des niveaux très différents</a:t>
            </a: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Tempus Sans ITC" panose="04020404030D07020202" pitchFamily="82" charset="0"/>
            </a:endParaRP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kumimoji="0" lang="fr-FR" altLang="zh-CN" sz="1050" b="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la santé 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  <a:ea typeface="+mn-ea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96 % DES SALARIÉS DÉCLARENT AVOIR VU LEUR SITUATION S’AMÉLIORER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DANS AU MOINS UN DOMAINE</a:t>
            </a:r>
          </a:p>
          <a:p>
            <a:pPr marL="742950" lvl="1" algn="just" defTabSz="914400">
              <a:buFont typeface="Arial" panose="020B0604020202020204" pitchFamily="34" charset="0"/>
              <a:buChar char="•"/>
            </a:pPr>
            <a:endParaRPr kumimoji="0" lang="fr-FR" altLang="zh-CN" sz="105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Codes sociaux professionnels</a:t>
            </a:r>
            <a:endParaRPr lang="fr-FR" sz="105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85 % DES SALARIÉS DÉCLARENT AVOIR DÉVELOPPÉ DE NOUVELLES COMPÉTENCES PROFESSIONNELLES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Re-mobilisation</a:t>
            </a:r>
            <a:endParaRPr kumimoji="0" lang="fr-FR" altLang="zh-CN" sz="160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97% ONT PLAISIR À SE LEVER LE MATIN POUR ALLER SUR LE CHANTIER</a:t>
            </a: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fr-FR" sz="600" b="1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Capacité à se projeter de manière réaliste</a:t>
            </a:r>
            <a:endParaRPr lang="fr-FR" sz="105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« ON ME TEND LA MAIN, ET ON M’A ÉCLAIRCI LES IDÉES, ET J’AI TROUVÉ MA VOIE »</a:t>
            </a:r>
          </a:p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kumimoji="0" lang="fr-FR" altLang="zh-CN" sz="1400" b="1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00738" algn="r"/>
              </a:tabLst>
            </a:pPr>
            <a:r>
              <a:rPr kumimoji="0" lang="fr-FR" altLang="zh-CN" sz="1600" i="0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Sorties dynamiques</a:t>
            </a:r>
            <a:endParaRPr lang="fr-FR" sz="105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342900" indent="-342900" algn="r" eaLnBrk="1" hangingPunct="1">
              <a:spcBef>
                <a:spcPts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r>
              <a:rPr lang="fr-FR" sz="1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48% ONT TROUVÉ UN EMPLOI OU UNE FORMATION,  ET PLUS DE 57 % AU TOTAL SONT EN SORTIE POSITIVE</a:t>
            </a:r>
          </a:p>
          <a:p>
            <a:pPr algn="r"/>
            <a:r>
              <a:rPr lang="fr-FR" sz="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(STATISTIQUES RESTOS 2018)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kumimoji="0" lang="fr-FR" altLang="zh-CN" sz="1400" b="0" i="0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673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549" y="21748"/>
            <a:ext cx="6985262" cy="681251"/>
          </a:xfrm>
        </p:spPr>
        <p:txBody>
          <a:bodyPr/>
          <a:lstStyle/>
          <a:p>
            <a:r>
              <a:rPr lang="fr-FR" dirty="0"/>
              <a:t>Les idées clés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194" y="2710256"/>
            <a:ext cx="4807975" cy="26879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8549" y="1510970"/>
            <a:ext cx="3637935" cy="1813190"/>
          </a:xfrm>
          <a:prstGeom prst="rect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Retrouver de la dignité est un passage obligé pour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l’intégration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Les restos créent un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environnement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 permettant reconstruction et développement des capacités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6673" y="260719"/>
            <a:ext cx="2998281" cy="2862322"/>
          </a:xfrm>
          <a:prstGeom prst="rect">
            <a:avLst/>
          </a:prstGeom>
          <a:ln w="19050">
            <a:solidFill>
              <a:srgbClr val="E2007A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Sentiment d’appartenance à un collectif, celui des Restos,  qui produit pour des personnes encore plus démunies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Un projet intégrateur qui redonne de la fierté et fait de chacun un acteur à part entière de la société</a:t>
            </a:r>
          </a:p>
        </p:txBody>
      </p:sp>
      <p:sp>
        <p:nvSpPr>
          <p:cNvPr id="7" name="Rectangle 6"/>
          <p:cNvSpPr/>
          <p:nvPr/>
        </p:nvSpPr>
        <p:spPr>
          <a:xfrm>
            <a:off x="2527169" y="5690870"/>
            <a:ext cx="4572000" cy="923330"/>
          </a:xfrm>
          <a:prstGeom prst="rect">
            <a:avLst/>
          </a:prstGeom>
          <a:ln w="19050">
            <a:solidFill>
              <a:srgbClr val="4E421A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Les étapes préalables à l’emploi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Indispensable pour une réintégration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93292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2B3FB3A7-84E0-4F75-A6C2-1EECDD09B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L’insertion par l’activité économique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2F62D9B3-2B56-471D-A1B9-91A25F800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225484"/>
            <a:ext cx="8550111" cy="5483925"/>
          </a:xfrm>
        </p:spPr>
        <p:txBody>
          <a:bodyPr/>
          <a:lstStyle/>
          <a:p>
            <a:r>
              <a:rPr lang="fr-FR" u="sng" dirty="0"/>
              <a:t>Le public :</a:t>
            </a:r>
            <a:r>
              <a:rPr lang="fr-FR" b="1" dirty="0"/>
              <a:t> les</a:t>
            </a:r>
            <a:r>
              <a:rPr lang="fr-FR" dirty="0"/>
              <a:t> </a:t>
            </a:r>
            <a:r>
              <a:rPr lang="fr-FR" b="1" dirty="0"/>
              <a:t>personnes particulièrement éloignées de l'emploi </a:t>
            </a:r>
            <a:r>
              <a:rPr lang="fr-FR" dirty="0"/>
              <a:t>: chômeurs de longue durée, personnes bénéficiaires des minima sociaux (RSA...), jeunes de moins de 26 ans en grande difficulté, travailleurs reconnus handicapés.... </a:t>
            </a:r>
          </a:p>
          <a:p>
            <a:endParaRPr lang="fr-FR" dirty="0"/>
          </a:p>
          <a:p>
            <a:r>
              <a:rPr lang="fr-FR" u="sng" dirty="0"/>
              <a:t>Le triptyque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u="sng" dirty="0"/>
              <a:t>Les structures de l’insertion</a:t>
            </a:r>
            <a:endParaRPr lang="fr-FR" b="1" u="sng" dirty="0"/>
          </a:p>
          <a:p>
            <a:pPr marL="0" indent="0">
              <a:buNone/>
            </a:pPr>
            <a:r>
              <a:rPr lang="fr-FR" b="1" dirty="0"/>
              <a:t>    les ateliers et chantiers d’insertion (ACI) ;</a:t>
            </a:r>
          </a:p>
          <a:p>
            <a:pPr marL="0" indent="0">
              <a:buNone/>
            </a:pPr>
            <a:r>
              <a:rPr lang="fr-FR" dirty="0"/>
              <a:t>    les associations intermédiaires (AI) ;</a:t>
            </a:r>
          </a:p>
          <a:p>
            <a:pPr marL="0" indent="0">
              <a:buNone/>
            </a:pPr>
            <a:r>
              <a:rPr lang="fr-FR" dirty="0"/>
              <a:t>    les entreprises d’insertion (EI) ;</a:t>
            </a:r>
          </a:p>
          <a:p>
            <a:pPr marL="0" indent="0">
              <a:buNone/>
            </a:pPr>
            <a:r>
              <a:rPr lang="fr-FR" dirty="0"/>
              <a:t>    les entreprises de travail temporaire d’insertion (ETTI).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80190FF-EE0F-4443-8EC6-ABF555F7BBE0}"/>
              </a:ext>
            </a:extLst>
          </p:cNvPr>
          <p:cNvSpPr txBox="1"/>
          <p:nvPr/>
        </p:nvSpPr>
        <p:spPr>
          <a:xfrm>
            <a:off x="4152507" y="2974156"/>
            <a:ext cx="1277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Mise à l’emploi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618E8A-893A-47B5-B959-D15F5251DFBF}"/>
              </a:ext>
            </a:extLst>
          </p:cNvPr>
          <p:cNvSpPr txBox="1"/>
          <p:nvPr/>
        </p:nvSpPr>
        <p:spPr>
          <a:xfrm>
            <a:off x="1932496" y="4176074"/>
            <a:ext cx="2139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Accompagnement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D6672DA-4067-4EB6-A256-2452750FEBAC}"/>
              </a:ext>
            </a:extLst>
          </p:cNvPr>
          <p:cNvSpPr txBox="1"/>
          <p:nvPr/>
        </p:nvSpPr>
        <p:spPr>
          <a:xfrm>
            <a:off x="5665509" y="4110087"/>
            <a:ext cx="1809947" cy="377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Formation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F2970169-4101-41F5-A712-46AEE84CC2EE}"/>
              </a:ext>
            </a:extLst>
          </p:cNvPr>
          <p:cNvCxnSpPr/>
          <p:nvPr/>
        </p:nvCxnSpPr>
        <p:spPr>
          <a:xfrm flipV="1">
            <a:off x="3167405" y="3428999"/>
            <a:ext cx="972000" cy="7200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AB699FC2-B38C-44D8-B1B6-388E8477DF7F}"/>
              </a:ext>
            </a:extLst>
          </p:cNvPr>
          <p:cNvCxnSpPr>
            <a:cxnSpLocks/>
          </p:cNvCxnSpPr>
          <p:nvPr/>
        </p:nvCxnSpPr>
        <p:spPr>
          <a:xfrm>
            <a:off x="5202557" y="3507365"/>
            <a:ext cx="972000" cy="489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6B8C203-4170-45EB-B789-10718CF1C4D1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072380" y="4360740"/>
            <a:ext cx="1357459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42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-314158" y="260235"/>
            <a:ext cx="9153427" cy="677775"/>
          </a:xfrm>
        </p:spPr>
        <p:txBody>
          <a:bodyPr>
            <a:normAutofit/>
          </a:bodyPr>
          <a:lstStyle/>
          <a:p>
            <a:r>
              <a:rPr lang="fr-FR" dirty="0"/>
              <a:t>ACI aux Restos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87509" y="1958078"/>
            <a:ext cx="265176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44</a:t>
            </a:r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jardins d’insertion = </a:t>
            </a:r>
            <a:r>
              <a:rPr lang="fr-FR" sz="1400" dirty="0">
                <a:latin typeface="Arial"/>
                <a:cs typeface="Arial"/>
              </a:rPr>
              <a:t>fruits </a:t>
            </a:r>
            <a:br>
              <a:rPr lang="fr-FR" sz="1400" dirty="0">
                <a:latin typeface="Arial"/>
                <a:cs typeface="Arial"/>
              </a:rPr>
            </a:br>
            <a:r>
              <a:rPr lang="fr-FR" sz="1400" dirty="0">
                <a:latin typeface="Arial"/>
                <a:cs typeface="Arial"/>
              </a:rPr>
              <a:t>et légumes qui sont distribués dans les centres</a:t>
            </a:r>
          </a:p>
          <a:p>
            <a:endParaRPr lang="fr-FR" sz="1400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2</a:t>
            </a:r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 ateliers d’entretien d’espaces verts</a:t>
            </a:r>
            <a:br>
              <a:rPr lang="fr-FR" sz="1400" dirty="0">
                <a:latin typeface="Arial"/>
                <a:cs typeface="Arial"/>
              </a:rPr>
            </a:br>
            <a:endParaRPr lang="fr-FR" sz="1400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18</a:t>
            </a:r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 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ateliers « logistique »</a:t>
            </a:r>
            <a:r>
              <a:rPr lang="fr-FR" sz="1400" dirty="0">
                <a:latin typeface="Arial"/>
                <a:cs typeface="Arial"/>
              </a:rPr>
              <a:t> organisent </a:t>
            </a:r>
            <a:br>
              <a:rPr lang="fr-FR" sz="1400" dirty="0">
                <a:latin typeface="Arial"/>
                <a:cs typeface="Arial"/>
              </a:rPr>
            </a:br>
            <a:r>
              <a:rPr lang="fr-FR" sz="1400" dirty="0">
                <a:latin typeface="Arial"/>
                <a:cs typeface="Arial"/>
              </a:rPr>
              <a:t>la livraison des centres de distribution </a:t>
            </a:r>
            <a:br>
              <a:rPr lang="fr-FR" sz="1400" dirty="0">
                <a:latin typeface="Arial"/>
                <a:cs typeface="Arial"/>
              </a:rPr>
            </a:br>
            <a:r>
              <a:rPr lang="fr-FR" sz="1400" dirty="0">
                <a:latin typeface="Arial"/>
                <a:cs typeface="Arial"/>
              </a:rPr>
              <a:t>de leur département + </a:t>
            </a:r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3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Ramasses</a:t>
            </a:r>
          </a:p>
          <a:p>
            <a:endParaRPr lang="fr-FR" sz="1400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10</a:t>
            </a:r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ateliers « peinture »</a:t>
            </a:r>
          </a:p>
          <a:p>
            <a:endParaRPr lang="fr-FR" sz="1400" b="1" dirty="0">
              <a:solidFill>
                <a:srgbClr val="DE007B"/>
              </a:solidFill>
              <a:latin typeface="Arial"/>
              <a:cs typeface="Arial"/>
            </a:endParaRPr>
          </a:p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8</a:t>
            </a:r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 cuisines d’insertion </a:t>
            </a:r>
            <a:r>
              <a:rPr lang="fr-FR" sz="1400" dirty="0">
                <a:latin typeface="Arial"/>
                <a:cs typeface="Arial"/>
              </a:rPr>
              <a:t>réalisent des repas </a:t>
            </a:r>
            <a:br>
              <a:rPr lang="fr-FR" sz="1400" dirty="0">
                <a:latin typeface="Arial"/>
                <a:cs typeface="Arial"/>
              </a:rPr>
            </a:br>
            <a:r>
              <a:rPr lang="fr-FR" sz="1400" dirty="0">
                <a:latin typeface="Arial"/>
                <a:cs typeface="Arial"/>
              </a:rPr>
              <a:t>pour les publics Rue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57309" y="3626831"/>
            <a:ext cx="368953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12</a:t>
            </a:r>
            <a:r>
              <a:rPr lang="fr-FR" sz="1400" b="1" dirty="0">
                <a:solidFill>
                  <a:srgbClr val="4A5475"/>
                </a:solidFill>
                <a:latin typeface="Arial"/>
                <a:cs typeface="Arial"/>
              </a:rPr>
              <a:t>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ateliers de réhabilitation </a:t>
            </a:r>
            <a:b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</a:b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de meubles, d’électroménager, d’ordinateurs </a:t>
            </a:r>
            <a:r>
              <a:rPr lang="fr-FR" sz="1400" dirty="0">
                <a:latin typeface="Arial"/>
                <a:cs typeface="Arial"/>
              </a:rPr>
              <a:t>collectent et revalorisent </a:t>
            </a:r>
            <a:br>
              <a:rPr lang="fr-FR" sz="1400" dirty="0">
                <a:latin typeface="Arial"/>
                <a:cs typeface="Arial"/>
              </a:rPr>
            </a:br>
            <a:r>
              <a:rPr lang="fr-FR" sz="1400" dirty="0">
                <a:latin typeface="Arial"/>
                <a:cs typeface="Arial"/>
              </a:rPr>
              <a:t>des biens et équipements pour les publics accueillis.</a:t>
            </a:r>
          </a:p>
          <a:p>
            <a:endParaRPr lang="fr-FR" sz="1400" dirty="0">
              <a:latin typeface="Arial"/>
              <a:cs typeface="Arial"/>
            </a:endParaRPr>
          </a:p>
          <a:p>
            <a:endParaRPr lang="fr-FR" sz="1400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1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atelier couture et </a:t>
            </a:r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1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atelier coiffure </a:t>
            </a:r>
            <a:r>
              <a:rPr lang="fr-FR" sz="1400" dirty="0">
                <a:latin typeface="Arial"/>
                <a:cs typeface="Arial"/>
              </a:rPr>
              <a:t>contribuent à la reprise de confiance en soi des personnes accueillies.</a:t>
            </a:r>
          </a:p>
          <a:p>
            <a:endParaRPr lang="fr-FR" sz="1400" dirty="0">
              <a:latin typeface="Arial"/>
              <a:cs typeface="Arial"/>
            </a:endParaRPr>
          </a:p>
          <a:p>
            <a:endParaRPr lang="fr-FR" sz="1400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4A5475"/>
                </a:solidFill>
                <a:latin typeface="Arial"/>
                <a:cs typeface="Arial"/>
              </a:rPr>
              <a:t>1</a:t>
            </a:r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 </a:t>
            </a:r>
            <a:r>
              <a:rPr lang="fr-FR" sz="1400" b="1" dirty="0">
                <a:solidFill>
                  <a:srgbClr val="DE007B"/>
                </a:solidFill>
                <a:latin typeface="Arial"/>
                <a:cs typeface="Arial"/>
              </a:rPr>
              <a:t>Petite Ruche</a:t>
            </a:r>
            <a:r>
              <a:rPr lang="fr-FR" sz="1400" dirty="0">
                <a:latin typeface="Arial"/>
                <a:cs typeface="Arial"/>
              </a:rPr>
              <a:t> = association intermédiaire</a:t>
            </a:r>
          </a:p>
          <a:p>
            <a:endParaRPr lang="fr-FR" sz="1400" dirty="0">
              <a:latin typeface="Arial"/>
              <a:cs typeface="Arial"/>
            </a:endParaRPr>
          </a:p>
          <a:p>
            <a:endParaRPr lang="fr-FR" sz="1000" dirty="0">
              <a:latin typeface="Arial"/>
              <a:cs typeface="Arial"/>
            </a:endParaRPr>
          </a:p>
          <a:p>
            <a:r>
              <a:rPr lang="fr-FR" sz="1000" dirty="0">
                <a:latin typeface="Arial"/>
                <a:cs typeface="Arial"/>
              </a:rPr>
              <a:t> </a:t>
            </a:r>
          </a:p>
        </p:txBody>
      </p:sp>
      <p:pic>
        <p:nvPicPr>
          <p:cNvPr id="8" name="Image 7" descr="Petite Ruch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50" y="6156052"/>
            <a:ext cx="305819" cy="406462"/>
          </a:xfrm>
          <a:prstGeom prst="rect">
            <a:avLst/>
          </a:prstGeom>
        </p:spPr>
      </p:pic>
      <p:pic>
        <p:nvPicPr>
          <p:cNvPr id="9" name="Image 8" descr="RESTOS —Picto_Vestiaire Coiffur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56" y="5333173"/>
            <a:ext cx="305819" cy="354600"/>
          </a:xfrm>
          <a:prstGeom prst="rect">
            <a:avLst/>
          </a:prstGeom>
        </p:spPr>
      </p:pic>
      <p:pic>
        <p:nvPicPr>
          <p:cNvPr id="10" name="Image 9" descr="Picto_Meubles_modif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" y="4038096"/>
            <a:ext cx="330994" cy="281000"/>
          </a:xfrm>
          <a:prstGeom prst="rect">
            <a:avLst/>
          </a:prstGeom>
        </p:spPr>
      </p:pic>
      <p:pic>
        <p:nvPicPr>
          <p:cNvPr id="11" name="Image 10" descr="RESTOS —Picto_Jardins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03" y="2003546"/>
            <a:ext cx="279253" cy="349066"/>
          </a:xfrm>
          <a:prstGeom prst="rect">
            <a:avLst/>
          </a:prstGeom>
        </p:spPr>
      </p:pic>
      <p:pic>
        <p:nvPicPr>
          <p:cNvPr id="12" name="Image 11" descr="Picto_Jardins_modifs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097" y="2917496"/>
            <a:ext cx="338655" cy="405276"/>
          </a:xfrm>
          <a:prstGeom prst="rect">
            <a:avLst/>
          </a:prstGeom>
        </p:spPr>
      </p:pic>
      <p:pic>
        <p:nvPicPr>
          <p:cNvPr id="13" name="Image 12" descr="Picto_Entrepôts_modifs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191" y="3900836"/>
            <a:ext cx="375089" cy="292773"/>
          </a:xfrm>
          <a:prstGeom prst="rect">
            <a:avLst/>
          </a:prstGeom>
        </p:spPr>
      </p:pic>
      <p:pic>
        <p:nvPicPr>
          <p:cNvPr id="14" name="Image 13" descr="Picto_Chantier Insertion [Converti].jpg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8" t="15229" r="10461" b="15229"/>
          <a:stretch/>
        </p:blipFill>
        <p:spPr>
          <a:xfrm>
            <a:off x="5757097" y="5246984"/>
            <a:ext cx="376798" cy="360680"/>
          </a:xfrm>
          <a:prstGeom prst="rect">
            <a:avLst/>
          </a:prstGeom>
        </p:spPr>
      </p:pic>
      <p:pic>
        <p:nvPicPr>
          <p:cNvPr id="15" name="Image 14" descr="RESTOS —Picto_Atelier Cuisine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233" y="5980187"/>
            <a:ext cx="275899" cy="35172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70566" y="1991385"/>
            <a:ext cx="4535543" cy="1077218"/>
          </a:xfrm>
          <a:prstGeom prst="rect">
            <a:avLst/>
          </a:prstGeom>
          <a:solidFill>
            <a:srgbClr val="D5E15B"/>
          </a:solidFill>
        </p:spPr>
        <p:txBody>
          <a:bodyPr wrap="square">
            <a:spAutoFit/>
          </a:bodyPr>
          <a:lstStyle/>
          <a:p>
            <a:pPr marL="742950" lvl="1" indent="-285750">
              <a:spcBef>
                <a:spcPts val="0"/>
              </a:spcBef>
              <a:spcAft>
                <a:spcPts val="0"/>
              </a:spcAft>
              <a:buClr>
                <a:srgbClr val="E2007A"/>
              </a:buClr>
              <a:buFont typeface="Wingdings" panose="05000000000000000000" pitchFamily="2" charset="2"/>
              <a:buChar char="v"/>
            </a:pPr>
            <a:r>
              <a:rPr lang="fr-FR" sz="1600" b="1" dirty="0">
                <a:solidFill>
                  <a:srgbClr val="4A5475"/>
                </a:solidFill>
                <a:latin typeface="+mj-lt"/>
              </a:rPr>
              <a:t>101 chantiers d’insertion </a:t>
            </a:r>
            <a:r>
              <a:rPr lang="fr-FR" sz="1600" dirty="0">
                <a:latin typeface="+mj-lt"/>
              </a:rPr>
              <a:t>et  </a:t>
            </a:r>
            <a:r>
              <a:rPr lang="fr-FR" sz="1600" b="1" dirty="0">
                <a:solidFill>
                  <a:srgbClr val="319E71"/>
                </a:solidFill>
                <a:latin typeface="+mj-lt"/>
              </a:rPr>
              <a:t>1</a:t>
            </a:r>
            <a:r>
              <a:rPr lang="fr-FR" sz="1600" dirty="0">
                <a:latin typeface="+mj-lt"/>
              </a:rPr>
              <a:t> association intermédiaire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Clr>
                <a:srgbClr val="E2007A"/>
              </a:buClr>
              <a:buFont typeface="Wingdings" panose="05000000000000000000" pitchFamily="2" charset="2"/>
              <a:buChar char="v"/>
            </a:pPr>
            <a:r>
              <a:rPr lang="fr-FR" sz="1600" b="1" dirty="0">
                <a:solidFill>
                  <a:srgbClr val="4A5475"/>
                </a:solidFill>
                <a:latin typeface="+mj-lt"/>
              </a:rPr>
              <a:t>2 179 salariés </a:t>
            </a:r>
            <a:r>
              <a:rPr lang="fr-FR" sz="1600" dirty="0">
                <a:latin typeface="+mj-lt"/>
              </a:rPr>
              <a:t>en contrat d’insertion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Clr>
                <a:srgbClr val="E2007A"/>
              </a:buClr>
              <a:buFont typeface="Wingdings" panose="05000000000000000000" pitchFamily="2" charset="2"/>
              <a:buChar char="v"/>
            </a:pPr>
            <a:r>
              <a:rPr lang="fr-FR" sz="1600" b="1" dirty="0">
                <a:solidFill>
                  <a:srgbClr val="4A5475"/>
                </a:solidFill>
                <a:latin typeface="+mj-lt"/>
              </a:rPr>
              <a:t>14 mois d’accompagnement </a:t>
            </a:r>
            <a:r>
              <a:rPr lang="fr-FR" sz="1600" dirty="0">
                <a:latin typeface="+mj-lt"/>
              </a:rPr>
              <a:t>en moyenne</a:t>
            </a:r>
          </a:p>
        </p:txBody>
      </p:sp>
    </p:spTree>
    <p:extLst>
      <p:ext uri="{BB962C8B-B14F-4D97-AF65-F5344CB8AC3E}">
        <p14:creationId xmlns:p14="http://schemas.microsoft.com/office/powerpoint/2010/main" val="89209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8026" y="335903"/>
            <a:ext cx="9153427" cy="738517"/>
          </a:xfrm>
        </p:spPr>
        <p:txBody>
          <a:bodyPr>
            <a:normAutofit/>
          </a:bodyPr>
          <a:lstStyle/>
          <a:p>
            <a:r>
              <a:rPr lang="fr-FR" dirty="0"/>
              <a:t>un modèle spécifique aux Restos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15454" y="2022763"/>
            <a:ext cx="4521202" cy="4313382"/>
          </a:xfrm>
          <a:prstGeom prst="roundRect">
            <a:avLst/>
          </a:prstGeom>
          <a:ln>
            <a:solidFill>
              <a:srgbClr val="E2007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1000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PILLIER 1 : </a:t>
            </a:r>
            <a:r>
              <a:rPr lang="fr-FR" b="1" dirty="0">
                <a:solidFill>
                  <a:srgbClr val="319E71"/>
                </a:solidFill>
                <a:latin typeface="Arial"/>
                <a:cs typeface="Arial"/>
              </a:rPr>
              <a:t>l’ambition d’accompagner les publics les plus éloignés de l’emploi</a:t>
            </a:r>
            <a:endParaRPr lang="fr-FR" dirty="0">
              <a:latin typeface="Arial"/>
              <a:cs typeface="Arial"/>
            </a:endParaRPr>
          </a:p>
          <a:p>
            <a:endParaRPr lang="fr-FR" b="1" dirty="0">
              <a:solidFill>
                <a:srgbClr val="DE007B"/>
              </a:solidFill>
              <a:latin typeface="Arial"/>
              <a:cs typeface="Arial"/>
            </a:endParaRPr>
          </a:p>
          <a:p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PILIER 2 : </a:t>
            </a:r>
            <a:r>
              <a:rPr lang="fr-FR" b="1" dirty="0">
                <a:solidFill>
                  <a:srgbClr val="319E71"/>
                </a:solidFill>
                <a:latin typeface="Arial"/>
                <a:cs typeface="Arial"/>
              </a:rPr>
              <a:t>la forte implication du bénévolat et la mixité des équipes accompagnantes </a:t>
            </a:r>
          </a:p>
          <a:p>
            <a:endParaRPr lang="fr-FR" b="1" dirty="0">
              <a:solidFill>
                <a:srgbClr val="319E71"/>
              </a:solidFill>
              <a:latin typeface="Arial"/>
              <a:cs typeface="Arial"/>
            </a:endParaRPr>
          </a:p>
          <a:p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PILIER 3 </a:t>
            </a:r>
            <a:r>
              <a:rPr lang="fr-FR" b="1" dirty="0">
                <a:solidFill>
                  <a:srgbClr val="319E71"/>
                </a:solidFill>
                <a:latin typeface="Arial"/>
                <a:cs typeface="Arial"/>
              </a:rPr>
              <a:t>: un modèle économique « intégré » </a:t>
            </a:r>
          </a:p>
          <a:p>
            <a:endParaRPr lang="fr-FR" dirty="0">
              <a:latin typeface="Arial"/>
              <a:cs typeface="Arial"/>
            </a:endParaRPr>
          </a:p>
          <a:p>
            <a:r>
              <a:rPr lang="fr-FR" b="1" dirty="0">
                <a:solidFill>
                  <a:srgbClr val="DE007B"/>
                </a:solidFill>
                <a:latin typeface="Arial"/>
                <a:cs typeface="Arial"/>
              </a:rPr>
              <a:t>PILIER 4 : </a:t>
            </a:r>
            <a:r>
              <a:rPr lang="fr-FR" b="1" dirty="0">
                <a:solidFill>
                  <a:srgbClr val="319E71"/>
                </a:solidFill>
                <a:latin typeface="Arial"/>
                <a:cs typeface="Arial"/>
              </a:rPr>
              <a:t>une démarche éco responsable</a:t>
            </a:r>
            <a:endParaRPr lang="fr-FR" dirty="0">
              <a:latin typeface="Arial"/>
              <a:cs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0F2589D-0BA5-4101-974B-D4289C6D4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308" y="4543766"/>
            <a:ext cx="3761558" cy="1792379"/>
          </a:xfrm>
          <a:prstGeom prst="rect">
            <a:avLst/>
          </a:prstGeom>
        </p:spPr>
      </p:pic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CF017A93-6B4A-46DF-B256-C6BEAEAA1534}"/>
              </a:ext>
            </a:extLst>
          </p:cNvPr>
          <p:cNvSpPr/>
          <p:nvPr/>
        </p:nvSpPr>
        <p:spPr>
          <a:xfrm rot="2238615">
            <a:off x="4572000" y="4081806"/>
            <a:ext cx="868680" cy="147273"/>
          </a:xfrm>
          <a:prstGeom prst="rightArrow">
            <a:avLst/>
          </a:prstGeom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B1F593FC-0E7F-4A12-A982-C0F70176F7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387846"/>
              </p:ext>
            </p:extLst>
          </p:nvPr>
        </p:nvGraphicFramePr>
        <p:xfrm>
          <a:off x="4221257" y="839907"/>
          <a:ext cx="5081609" cy="2948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E5A8E5E9-40DF-455B-B00B-E6D165E32997}"/>
              </a:ext>
            </a:extLst>
          </p:cNvPr>
          <p:cNvSpPr/>
          <p:nvPr/>
        </p:nvSpPr>
        <p:spPr>
          <a:xfrm rot="20589073">
            <a:off x="4550490" y="2436015"/>
            <a:ext cx="868680" cy="147273"/>
          </a:xfrm>
          <a:prstGeom prst="rightArrow">
            <a:avLst/>
          </a:prstGeom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A6E3A24-156B-448B-87B3-7C3A3C6FB80C}"/>
              </a:ext>
            </a:extLst>
          </p:cNvPr>
          <p:cNvSpPr txBox="1"/>
          <p:nvPr/>
        </p:nvSpPr>
        <p:spPr>
          <a:xfrm>
            <a:off x="5421869" y="3429000"/>
            <a:ext cx="2842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Formation initiale</a:t>
            </a:r>
          </a:p>
        </p:txBody>
      </p:sp>
    </p:spTree>
    <p:extLst>
      <p:ext uri="{BB962C8B-B14F-4D97-AF65-F5344CB8AC3E}">
        <p14:creationId xmlns:p14="http://schemas.microsoft.com/office/powerpoint/2010/main" val="291000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492498" y="5844359"/>
            <a:ext cx="335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E2007A"/>
                </a:solidFill>
              </a:rPr>
              <a:t>Freins à l’entrée</a:t>
            </a:r>
          </a:p>
        </p:txBody>
      </p:sp>
      <p:sp>
        <p:nvSpPr>
          <p:cNvPr id="2" name="Ellipse 1"/>
          <p:cNvSpPr/>
          <p:nvPr/>
        </p:nvSpPr>
        <p:spPr>
          <a:xfrm>
            <a:off x="1654961" y="1914990"/>
            <a:ext cx="2501713" cy="1287208"/>
          </a:xfrm>
          <a:prstGeom prst="ellipse">
            <a:avLst/>
          </a:prstGeom>
          <a:noFill/>
          <a:ln>
            <a:solidFill>
              <a:srgbClr val="47B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663379" y="715806"/>
            <a:ext cx="1476375" cy="800100"/>
          </a:xfrm>
          <a:prstGeom prst="wedgeRoundRectCallout">
            <a:avLst>
              <a:gd name="adj1" fmla="val -51546"/>
              <a:gd name="adj2" fmla="val 106789"/>
              <a:gd name="adj3" fmla="val 16667"/>
            </a:avLst>
          </a:prstGeom>
          <a:noFill/>
          <a:ln>
            <a:solidFill>
              <a:srgbClr val="47B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Augmentation de ces freins à l’entrée</a:t>
            </a:r>
          </a:p>
        </p:txBody>
      </p:sp>
      <p:graphicFrame>
        <p:nvGraphicFramePr>
          <p:cNvPr id="10" name="Graphique 9"/>
          <p:cNvGraphicFramePr>
            <a:graphicFrameLocks/>
          </p:cNvGraphicFramePr>
          <p:nvPr/>
        </p:nvGraphicFramePr>
        <p:xfrm>
          <a:off x="492498" y="1648934"/>
          <a:ext cx="8001000" cy="4221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re 1"/>
          <p:cNvSpPr txBox="1">
            <a:spLocks/>
          </p:cNvSpPr>
          <p:nvPr/>
        </p:nvSpPr>
        <p:spPr>
          <a:xfrm>
            <a:off x="0" y="48457"/>
            <a:ext cx="6985262" cy="681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cap="all" baseline="0" dirty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L’accompagnement</a:t>
            </a:r>
          </a:p>
        </p:txBody>
      </p:sp>
    </p:spTree>
    <p:extLst>
      <p:ext uri="{BB962C8B-B14F-4D97-AF65-F5344CB8AC3E}">
        <p14:creationId xmlns:p14="http://schemas.microsoft.com/office/powerpoint/2010/main" val="194347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8536DE81-1F18-4755-9ED9-EE707FA67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829" y="-386400"/>
            <a:ext cx="7886699" cy="193243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eaLnBrk="1" hangingPunct="1"/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 “sorties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dynamiques</a:t>
            </a: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”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indicateur</a:t>
            </a: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insuffisant</a:t>
            </a: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6F2F5AFB-79DB-4D0F-9763-A9B340F1B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9" y="1335726"/>
            <a:ext cx="78866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algn="l" eaLnBrk="1" hangingPunct="1"/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C7C68360-81E9-43B5-9C47-19FF772054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98038"/>
              </p:ext>
            </p:extLst>
          </p:nvPr>
        </p:nvGraphicFramePr>
        <p:xfrm>
          <a:off x="-937261" y="1948308"/>
          <a:ext cx="7886699" cy="4440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046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43100" y="0"/>
            <a:ext cx="7200900" cy="6858000"/>
          </a:xfrm>
          <a:solidFill>
            <a:srgbClr val="FFFFFF"/>
          </a:solidFill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5900738" algn="r"/>
              </a:tabLst>
            </a:pPr>
            <a:endParaRPr lang="fr-FR" sz="1800" b="1" dirty="0">
              <a:solidFill>
                <a:srgbClr val="E2007A"/>
              </a:solidFill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5900738" algn="r"/>
              </a:tabLst>
            </a:pPr>
            <a:r>
              <a:rPr lang="fr-FR" sz="1800" b="1" dirty="0">
                <a:solidFill>
                  <a:srgbClr val="E2007A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Idée de départ à conforter  : l’utilité des chantiers va bien au-delà du seul retour à l’emploi !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5900738" algn="r"/>
              </a:tabLst>
            </a:pPr>
            <a:endParaRPr lang="fr-FR" sz="1000" b="1" dirty="0">
              <a:solidFill>
                <a:srgbClr val="E2007A"/>
              </a:solidFill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5900738" algn="r"/>
              </a:tabLst>
            </a:pPr>
            <a:endParaRPr lang="fr-FR" sz="1000" b="1" dirty="0">
              <a:solidFill>
                <a:srgbClr val="E2007A"/>
              </a:solidFill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5900738" algn="r"/>
              </a:tabLst>
            </a:pPr>
            <a:r>
              <a:rPr lang="fr-FR" sz="1800" b="1" dirty="0">
                <a:solidFill>
                  <a:srgbClr val="E2007A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Une étude « d’utilité sociale  » menée par un cabinet indépendant « </a:t>
            </a:r>
            <a:r>
              <a:rPr lang="fr-FR" sz="1800" b="1" dirty="0" err="1">
                <a:solidFill>
                  <a:srgbClr val="E2007A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TransFormation</a:t>
            </a:r>
            <a:r>
              <a:rPr lang="fr-FR" sz="1800" b="1" dirty="0">
                <a:solidFill>
                  <a:srgbClr val="E2007A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 Associés »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  <a:tabLst>
                <a:tab pos="5900738" algn="r"/>
              </a:tabLst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900738" algn="r"/>
              </a:tabLs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Les objectifs</a:t>
            </a:r>
          </a:p>
          <a:p>
            <a:pPr marL="457200" lvl="1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Formuler et qualifier l’utilité sociale des chantiers</a:t>
            </a:r>
          </a:p>
          <a:p>
            <a:pPr marL="457200" lvl="1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Mesurer les impacts sociaux</a:t>
            </a:r>
          </a:p>
          <a:p>
            <a:pPr marL="457200" lvl="1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 defTabSz="914400" eaLnBrk="0" hangingPunct="0">
              <a:spcBef>
                <a:spcPct val="0"/>
              </a:spcBef>
              <a:buClrTx/>
              <a:buSzTx/>
              <a:buNone/>
              <a:tabLst>
                <a:tab pos="5900738" algn="r"/>
              </a:tabLst>
            </a:pP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400" ea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Un modèle de l’utilité sociale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co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-construit</a:t>
            </a:r>
          </a:p>
          <a:p>
            <a:pPr algn="r">
              <a:spcBef>
                <a:spcPts val="0"/>
              </a:spcBef>
              <a:tabLst>
                <a:tab pos="5900738" algn="r"/>
              </a:tabLst>
            </a:pPr>
            <a:r>
              <a:rPr lang="fr-FR" sz="2000" dirty="0">
                <a:solidFill>
                  <a:schemeClr val="tx2"/>
                </a:solidFill>
                <a:latin typeface="Tempus Sans ITC" panose="04020404030D07020202" pitchFamily="82" charset="0"/>
              </a:rPr>
              <a:t>60 entretiens</a:t>
            </a:r>
          </a:p>
          <a:p>
            <a:pPr algn="r">
              <a:spcBef>
                <a:spcPts val="0"/>
              </a:spcBef>
              <a:tabLst>
                <a:tab pos="5900738" algn="r"/>
              </a:tabLst>
            </a:pPr>
            <a:endParaRPr lang="fr-FR" sz="20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defTabSz="914400" ea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Une enquête nationale</a:t>
            </a:r>
          </a:p>
          <a:p>
            <a:pPr marL="457200" lvl="1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questionnaires auprès des salariés en parcours, des encadrants et des associations départementales</a:t>
            </a:r>
          </a:p>
          <a:p>
            <a:pPr marL="457200" lvl="1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>
                <a:tab pos="5900738" algn="r"/>
              </a:tabLst>
            </a:pP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tabLst>
                <a:tab pos="5900738" algn="r"/>
              </a:tabLst>
            </a:pPr>
            <a:r>
              <a:rPr lang="fr-FR" sz="2000" dirty="0">
                <a:solidFill>
                  <a:schemeClr val="tx2"/>
                </a:solidFill>
                <a:latin typeface="Tempus Sans ITC" panose="04020404030D07020202" pitchFamily="82" charset="0"/>
              </a:rPr>
              <a:t>500 questionnaires remplis</a:t>
            </a:r>
          </a:p>
          <a:p>
            <a:pPr algn="r">
              <a:spcBef>
                <a:spcPts val="0"/>
              </a:spcBef>
              <a:tabLst>
                <a:tab pos="5900738" algn="r"/>
              </a:tabLst>
            </a:pPr>
            <a:r>
              <a:rPr lang="fr-FR" sz="2000" dirty="0">
                <a:solidFill>
                  <a:schemeClr val="tx2"/>
                </a:solidFill>
                <a:latin typeface="Tempus Sans ITC" panose="04020404030D07020202" pitchFamily="82" charset="0"/>
              </a:rPr>
              <a:t>¼ des salariés en parcours enquêtés</a:t>
            </a:r>
          </a:p>
          <a:p>
            <a:pPr algn="r">
              <a:spcBef>
                <a:spcPts val="0"/>
              </a:spcBef>
              <a:tabLst>
                <a:tab pos="5900738" algn="r"/>
              </a:tabLst>
            </a:pPr>
            <a:endParaRPr lang="fr-FR" sz="1200" dirty="0">
              <a:solidFill>
                <a:schemeClr val="tx2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08" y="1293082"/>
            <a:ext cx="1377696" cy="649224"/>
          </a:xfrm>
          <a:prstGeom prst="rect">
            <a:avLst/>
          </a:prstGeom>
        </p:spPr>
      </p:pic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637ABAD4-4156-4025-9E20-777688DE1DD1}"/>
              </a:ext>
            </a:extLst>
          </p:cNvPr>
          <p:cNvSpPr/>
          <p:nvPr/>
        </p:nvSpPr>
        <p:spPr>
          <a:xfrm>
            <a:off x="2514600" y="1028700"/>
            <a:ext cx="982980" cy="171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23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9427" y="453393"/>
            <a:ext cx="9153427" cy="735330"/>
          </a:xfrm>
        </p:spPr>
        <p:txBody>
          <a:bodyPr>
            <a:normAutofit fontScale="90000"/>
          </a:bodyPr>
          <a:lstStyle/>
          <a:p>
            <a:r>
              <a:rPr lang="fr-FR" dirty="0"/>
              <a:t>L’utilité sociale des chantiers d’insertion des Restos du Cœur</a:t>
            </a:r>
            <a:endParaRPr lang="fr-FR" dirty="0"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51" y="1864681"/>
            <a:ext cx="4807975" cy="2687923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5343630" y="1873710"/>
            <a:ext cx="2482443" cy="1684856"/>
          </a:xfrm>
          <a:prstGeom prst="wedgeRoundRectCallout">
            <a:avLst>
              <a:gd name="adj1" fmla="val -85444"/>
              <a:gd name="adj2" fmla="val 39059"/>
              <a:gd name="adj3" fmla="val 16667"/>
            </a:avLst>
          </a:prstGeom>
          <a:ln w="28575">
            <a:solidFill>
              <a:srgbClr val="E2007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L’étude fait apparaitre 3 registres dont l’élément central est l’humain et donc les personnes que l’on accueille !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64" t="-96" r="9414" b="50984"/>
          <a:stretch/>
        </p:blipFill>
        <p:spPr bwMode="auto">
          <a:xfrm>
            <a:off x="1159553" y="4627212"/>
            <a:ext cx="3186306" cy="20785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5402826" y="4552604"/>
            <a:ext cx="2118649" cy="1477397"/>
          </a:xfrm>
          <a:prstGeom prst="wedgeRoundRectCallout">
            <a:avLst>
              <a:gd name="adj1" fmla="val -99943"/>
              <a:gd name="adj2" fmla="val 36864"/>
              <a:gd name="adj3" fmla="val 16667"/>
            </a:avLst>
          </a:prstGeom>
          <a:ln w="28575">
            <a:solidFill>
              <a:srgbClr val="E2007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Chaque registre met en exergue nos pratiques et leurs effets</a:t>
            </a:r>
          </a:p>
        </p:txBody>
      </p:sp>
    </p:spTree>
    <p:extLst>
      <p:ext uri="{BB962C8B-B14F-4D97-AF65-F5344CB8AC3E}">
        <p14:creationId xmlns:p14="http://schemas.microsoft.com/office/powerpoint/2010/main" val="420874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-9427" y="453393"/>
            <a:ext cx="9153427" cy="1031278"/>
          </a:xfrm>
        </p:spPr>
        <p:txBody>
          <a:bodyPr>
            <a:normAutofit/>
          </a:bodyPr>
          <a:lstStyle/>
          <a:p>
            <a:r>
              <a:rPr lang="fr-FR" dirty="0"/>
              <a:t>la dignité retrouvée </a:t>
            </a:r>
            <a:br>
              <a:rPr lang="fr-FR" dirty="0"/>
            </a:br>
            <a:r>
              <a:rPr lang="fr-FR" sz="3100" i="1" dirty="0"/>
              <a:t>notre pratique : une famille</a:t>
            </a:r>
            <a:endParaRPr lang="fr-FR" i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788310" y="2135791"/>
            <a:ext cx="4267200" cy="42600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000" b="1" kern="1200" cap="all" baseline="0">
                <a:solidFill>
                  <a:srgbClr val="E2007A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2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L'humain d’abord</a:t>
            </a:r>
            <a:endParaRPr lang="fr-FR" altLang="zh-CN" sz="1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fr-FR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L'inconditionnalité, posture considérant de la valeur dans toute personne, prise en considération globale de la personne</a:t>
            </a:r>
          </a:p>
          <a:p>
            <a:pPr algn="r">
              <a:spcBef>
                <a:spcPts val="0"/>
              </a:spcBef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algn="r">
              <a:spcBef>
                <a:spcPts val="0"/>
              </a:spcBef>
            </a:pPr>
            <a:r>
              <a:rPr lang="fr-FR" sz="1000" dirty="0">
                <a:solidFill>
                  <a:schemeClr val="tx2"/>
                </a:solidFill>
                <a:latin typeface="Tempus Sans ITC" panose="04020404030D07020202" pitchFamily="82" charset="0"/>
              </a:rPr>
              <a:t>«  Ils ont cru en moi »</a:t>
            </a:r>
            <a:endParaRPr lang="fr-FR" sz="9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algn="r">
              <a:spcBef>
                <a:spcPts val="0"/>
              </a:spcBef>
            </a:pPr>
            <a:endParaRPr lang="fr-FR" sz="9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Des personnes en rupture sociale</a:t>
            </a:r>
            <a:endParaRPr lang="fr-FR" altLang="zh-CN" sz="1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>
              <a:spcBef>
                <a:spcPts val="0"/>
              </a:spcBef>
            </a:pPr>
            <a:r>
              <a:rPr lang="fr-FR" sz="1000" dirty="0">
                <a:solidFill>
                  <a:schemeClr val="tx2"/>
                </a:solidFill>
                <a:latin typeface="Tempus Sans ITC" panose="04020404030D07020202" pitchFamily="82" charset="0"/>
              </a:rPr>
              <a:t>84%  des salariés ont un niveau CAP/BEP ou en dessous </a:t>
            </a:r>
          </a:p>
          <a:p>
            <a:pPr marL="342900" lvl="1" indent="-342900" algn="r">
              <a:spcBef>
                <a:spcPts val="0"/>
              </a:spcBef>
              <a:buFont typeface="Times New Roman" panose="02020603050405020304" pitchFamily="18" charset="0"/>
              <a:buChar char="•"/>
            </a:pPr>
            <a:endParaRPr lang="fr-FR" altLang="zh-CN" sz="7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Un accompagnement entourant</a:t>
            </a:r>
            <a:endParaRPr lang="fr-FR" altLang="zh-CN" sz="1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fr-FR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encadrement soutenu, impliqué et engagé, diversité d’interlocuteurs, diversité d’écoutes, bienveillance, une valeur fondatrice des Restos</a:t>
            </a:r>
          </a:p>
          <a:p>
            <a:pPr algn="r">
              <a:spcBef>
                <a:spcPts val="0"/>
              </a:spcBef>
            </a:pPr>
            <a:endParaRPr lang="fr-FR" sz="1000" dirty="0">
              <a:solidFill>
                <a:schemeClr val="tx2"/>
              </a:solidFill>
              <a:latin typeface="Tempus Sans ITC" panose="04020404030D07020202" pitchFamily="82" charset="0"/>
            </a:endParaRPr>
          </a:p>
          <a:p>
            <a:pPr algn="r">
              <a:spcBef>
                <a:spcPts val="0"/>
              </a:spcBef>
            </a:pPr>
            <a:r>
              <a:rPr lang="fr-FR" sz="1000" dirty="0">
                <a:solidFill>
                  <a:schemeClr val="tx2"/>
                </a:solidFill>
                <a:latin typeface="Tempus Sans ITC" panose="04020404030D07020202" pitchFamily="82" charset="0"/>
              </a:rPr>
              <a:t>500 personnes, dont plus de 300 bénévoles pour entourer les quelques 1300 salariés présents à un moment donné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fr-FR" altLang="zh-CN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altLang="zh-CN" sz="1800" b="0" cap="none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Une atmosphère familiale</a:t>
            </a:r>
            <a:endParaRPr lang="fr-FR" altLang="zh-CN" sz="1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fr-FR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convivialité, L'entraide entre pairs, Cocooning</a:t>
            </a:r>
          </a:p>
          <a:p>
            <a:pPr algn="r">
              <a:spcBef>
                <a:spcPts val="0"/>
              </a:spcBef>
            </a:pPr>
            <a:r>
              <a:rPr lang="fr-FR" sz="1000" dirty="0">
                <a:solidFill>
                  <a:schemeClr val="tx2"/>
                </a:solidFill>
                <a:latin typeface="Tempus Sans ITC" panose="04020404030D07020202" pitchFamily="82" charset="0"/>
              </a:rPr>
              <a:t>« C’est comme à la maison »</a:t>
            </a:r>
          </a:p>
          <a:p>
            <a:pPr algn="l"/>
            <a:endParaRPr lang="fr-FR" sz="12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sym typeface="Wingdings" panose="05000000000000000000" pitchFamily="2" charset="2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64" t="-96" r="9414" b="50984"/>
          <a:stretch/>
        </p:blipFill>
        <p:spPr bwMode="auto">
          <a:xfrm>
            <a:off x="0" y="2631369"/>
            <a:ext cx="4694024" cy="3062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244772"/>
      </p:ext>
    </p:extLst>
  </p:cSld>
  <p:clrMapOvr>
    <a:masterClrMapping/>
  </p:clrMapOvr>
</p:sld>
</file>

<file path=ppt/theme/theme1.xml><?xml version="1.0" encoding="utf-8"?>
<a:theme xmlns:a="http://schemas.openxmlformats.org/drawingml/2006/main" name="Page de chapit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age de chapit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</TotalTime>
  <Words>1350</Words>
  <Application>Microsoft Office PowerPoint</Application>
  <PresentationFormat>Affichage à l'écran (4:3)</PresentationFormat>
  <Paragraphs>226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Century</vt:lpstr>
      <vt:lpstr>Century Gothic</vt:lpstr>
      <vt:lpstr>Georgia</vt:lpstr>
      <vt:lpstr>Tempus Sans ITC</vt:lpstr>
      <vt:lpstr>Times New Roman</vt:lpstr>
      <vt:lpstr>Wingdings</vt:lpstr>
      <vt:lpstr>Page de chapitre</vt:lpstr>
      <vt:lpstr>1_Page de chapitre</vt:lpstr>
      <vt:lpstr> </vt:lpstr>
      <vt:lpstr>L’insertion par l’activité économique</vt:lpstr>
      <vt:lpstr>ACI aux Restos</vt:lpstr>
      <vt:lpstr>un modèle spécifique aux Restos</vt:lpstr>
      <vt:lpstr>Présentation PowerPoint</vt:lpstr>
      <vt:lpstr> les “sorties dynamiques” un indicateur insuffisant</vt:lpstr>
      <vt:lpstr>Présentation PowerPoint</vt:lpstr>
      <vt:lpstr>L’utilité sociale des chantiers d’insertion des Restos du Cœur</vt:lpstr>
      <vt:lpstr>la dignité retrouvée  notre pratique : une famille</vt:lpstr>
      <vt:lpstr>la dignité retrouvée  les résultats : relever la tête</vt:lpstr>
      <vt:lpstr>Une société solidaire :  la pratique : un projet mobilisateur </vt:lpstr>
      <vt:lpstr>Une société solidaire : le résultat : acteur de cohésion</vt:lpstr>
      <vt:lpstr>Un chemin vers l’emploi :  La pratique, une main tendue</vt:lpstr>
      <vt:lpstr>Un chemin vers l’emploi :  Le résultat, un pied a l’étrier </vt:lpstr>
      <vt:lpstr>Les idées clés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FROELICHER</dc:creator>
  <cp:lastModifiedBy>Yves MERILLON</cp:lastModifiedBy>
  <cp:revision>194</cp:revision>
  <cp:lastPrinted>2020-09-24T09:29:29Z</cp:lastPrinted>
  <dcterms:created xsi:type="dcterms:W3CDTF">2014-09-04T13:21:11Z</dcterms:created>
  <dcterms:modified xsi:type="dcterms:W3CDTF">2021-03-31T11:05:46Z</dcterms:modified>
</cp:coreProperties>
</file>